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1.bin" ContentType="application/vnd.openxmlformats-officedocument.oleObject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notesSlides/notesSlide19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embeddings/oleObject7.bin" ContentType="application/vnd.openxmlformats-officedocument.oleObject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62"/>
  </p:notesMasterIdLst>
  <p:sldIdLst>
    <p:sldId id="256" r:id="rId2"/>
    <p:sldId id="257" r:id="rId3"/>
    <p:sldId id="269" r:id="rId4"/>
    <p:sldId id="270" r:id="rId5"/>
    <p:sldId id="317" r:id="rId6"/>
    <p:sldId id="363" r:id="rId7"/>
    <p:sldId id="356" r:id="rId8"/>
    <p:sldId id="357" r:id="rId9"/>
    <p:sldId id="275" r:id="rId10"/>
    <p:sldId id="277" r:id="rId11"/>
    <p:sldId id="278" r:id="rId12"/>
    <p:sldId id="279" r:id="rId13"/>
    <p:sldId id="280" r:id="rId14"/>
    <p:sldId id="281" r:id="rId15"/>
    <p:sldId id="310" r:id="rId16"/>
    <p:sldId id="282" r:id="rId17"/>
    <p:sldId id="283" r:id="rId18"/>
    <p:sldId id="365" r:id="rId19"/>
    <p:sldId id="258" r:id="rId20"/>
    <p:sldId id="370" r:id="rId21"/>
    <p:sldId id="355" r:id="rId22"/>
    <p:sldId id="353" r:id="rId23"/>
    <p:sldId id="359" r:id="rId24"/>
    <p:sldId id="326" r:id="rId25"/>
    <p:sldId id="361" r:id="rId26"/>
    <p:sldId id="362" r:id="rId27"/>
    <p:sldId id="360" r:id="rId28"/>
    <p:sldId id="325" r:id="rId29"/>
    <p:sldId id="329" r:id="rId30"/>
    <p:sldId id="328" r:id="rId31"/>
    <p:sldId id="327" r:id="rId32"/>
    <p:sldId id="323" r:id="rId33"/>
    <p:sldId id="332" r:id="rId34"/>
    <p:sldId id="331" r:id="rId35"/>
    <p:sldId id="364" r:id="rId36"/>
    <p:sldId id="341" r:id="rId37"/>
    <p:sldId id="351" r:id="rId38"/>
    <p:sldId id="336" r:id="rId39"/>
    <p:sldId id="330" r:id="rId40"/>
    <p:sldId id="337" r:id="rId41"/>
    <p:sldId id="338" r:id="rId42"/>
    <p:sldId id="342" r:id="rId43"/>
    <p:sldId id="343" r:id="rId44"/>
    <p:sldId id="284" r:id="rId45"/>
    <p:sldId id="344" r:id="rId46"/>
    <p:sldId id="349" r:id="rId47"/>
    <p:sldId id="366" r:id="rId48"/>
    <p:sldId id="367" r:id="rId49"/>
    <p:sldId id="345" r:id="rId50"/>
    <p:sldId id="350" r:id="rId51"/>
    <p:sldId id="352" r:id="rId52"/>
    <p:sldId id="346" r:id="rId53"/>
    <p:sldId id="347" r:id="rId54"/>
    <p:sldId id="348" r:id="rId55"/>
    <p:sldId id="368" r:id="rId56"/>
    <p:sldId id="335" r:id="rId57"/>
    <p:sldId id="369" r:id="rId58"/>
    <p:sldId id="308" r:id="rId59"/>
    <p:sldId id="314" r:id="rId60"/>
    <p:sldId id="311" r:id="rId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69"/>
            <p14:sldId id="270"/>
            <p14:sldId id="317"/>
            <p14:sldId id="363"/>
            <p14:sldId id="356"/>
            <p14:sldId id="357"/>
            <p14:sldId id="275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365"/>
            <p14:sldId id="258"/>
            <p14:sldId id="370"/>
            <p14:sldId id="355"/>
            <p14:sldId id="353"/>
            <p14:sldId id="359"/>
            <p14:sldId id="326"/>
            <p14:sldId id="361"/>
            <p14:sldId id="362"/>
            <p14:sldId id="360"/>
            <p14:sldId id="325"/>
            <p14:sldId id="329"/>
            <p14:sldId id="328"/>
            <p14:sldId id="327"/>
            <p14:sldId id="323"/>
            <p14:sldId id="332"/>
            <p14:sldId id="331"/>
            <p14:sldId id="364"/>
            <p14:sldId id="341"/>
            <p14:sldId id="351"/>
            <p14:sldId id="336"/>
            <p14:sldId id="330"/>
            <p14:sldId id="337"/>
            <p14:sldId id="338"/>
            <p14:sldId id="342"/>
            <p14:sldId id="343"/>
            <p14:sldId id="284"/>
            <p14:sldId id="344"/>
            <p14:sldId id="349"/>
            <p14:sldId id="366"/>
            <p14:sldId id="367"/>
            <p14:sldId id="345"/>
            <p14:sldId id="350"/>
            <p14:sldId id="352"/>
            <p14:sldId id="346"/>
            <p14:sldId id="347"/>
            <p14:sldId id="348"/>
            <p14:sldId id="368"/>
            <p14:sldId id="335"/>
            <p14:sldId id="369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6257" autoAdjust="0"/>
  </p:normalViewPr>
  <p:slideViewPr>
    <p:cSldViewPr snapToGrid="0" snapToObjects="1">
      <p:cViewPr>
        <p:scale>
          <a:sx n="103" d="100"/>
          <a:sy n="103" d="100"/>
        </p:scale>
        <p:origin x="-172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9/8/13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faces: </a:t>
            </a:r>
            <a:r>
              <a:rPr lang="en-US" dirty="0" err="1" smtClean="0"/>
              <a:t>revisao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68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Além</a:t>
            </a:r>
            <a:r>
              <a:rPr lang="en-US" dirty="0" smtClean="0"/>
              <a:t> das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,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face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inserida</a:t>
            </a:r>
            <a:r>
              <a:rPr lang="en-US" dirty="0" smtClean="0"/>
              <a:t> </a:t>
            </a:r>
            <a:r>
              <a:rPr lang="en-US" dirty="0" err="1" smtClean="0"/>
              <a:t>fazem</a:t>
            </a:r>
            <a:r>
              <a:rPr lang="en-US" dirty="0" smtClean="0"/>
              <a:t> parte da </a:t>
            </a:r>
            <a:r>
              <a:rPr lang="en-US" dirty="0" err="1" smtClean="0"/>
              <a:t>contramedida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8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Gerando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Pontos</a:t>
            </a:r>
            <a:r>
              <a:rPr lang="en-US" dirty="0" smtClean="0"/>
              <a:t> de </a:t>
            </a:r>
            <a:r>
              <a:rPr lang="en-US" dirty="0" err="1" smtClean="0"/>
              <a:t>Reflectância</a:t>
            </a:r>
            <a:r>
              <a:rPr lang="en-US" dirty="0" smtClean="0"/>
              <a:t> </a:t>
            </a:r>
            <a:r>
              <a:rPr lang="en-US" dirty="0" err="1" smtClean="0"/>
              <a:t>uniformes</a:t>
            </a:r>
            <a:r>
              <a:rPr lang="en-US" baseline="0" dirty="0" smtClean="0"/>
              <a:t> (no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de um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2D)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tema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contribuicoes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principais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3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Temos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reais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caracteríscas</a:t>
            </a:r>
            <a:r>
              <a:rPr lang="en-US" baseline="0" dirty="0" smtClean="0"/>
              <a:t>. As </a:t>
            </a:r>
            <a:r>
              <a:rPr lang="en-US" baseline="0" dirty="0" err="1" smtClean="0"/>
              <a:t>pessoas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falando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alguma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coisa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piscando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mexendo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sobrancelha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executando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voluntários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involuntários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3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</a:t>
            </a:r>
            <a:r>
              <a:rPr lang="en-US" dirty="0" err="1" smtClean="0"/>
              <a:t>observar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característicos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segurando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torcendo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fotografia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movimentos</a:t>
            </a:r>
            <a:r>
              <a:rPr lang="en-US" baseline="0" dirty="0" smtClean="0"/>
              <a:t> da face e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ausência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movimento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Rigidez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mídia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62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tratar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estas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características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utilizamos</a:t>
            </a:r>
            <a:r>
              <a:rPr lang="en-US" baseline="0" dirty="0" smtClean="0"/>
              <a:t> o LBP-TOP</a:t>
            </a:r>
          </a:p>
          <a:p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pixel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janela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observacao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6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Dessa</a:t>
            </a:r>
            <a:r>
              <a:rPr lang="en-US" dirty="0" smtClean="0"/>
              <a:t> </a:t>
            </a:r>
            <a:r>
              <a:rPr lang="en-US" dirty="0" err="1" smtClean="0"/>
              <a:t>maneira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preserva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componentes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temporais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7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começar</a:t>
            </a:r>
            <a:r>
              <a:rPr lang="en-US" dirty="0" smtClean="0"/>
              <a:t> </a:t>
            </a:r>
            <a:r>
              <a:rPr lang="en-US" dirty="0" err="1" smtClean="0"/>
              <a:t>falando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autenticacao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 Dados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interseptados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roubados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alterados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excluídos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boas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práticas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informação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procuram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mitigar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vulnerabilidades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apresentada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cifrar</a:t>
            </a:r>
            <a:r>
              <a:rPr lang="en-US" baseline="0" dirty="0" smtClean="0"/>
              <a:t> dados, </a:t>
            </a:r>
            <a:r>
              <a:rPr lang="en-US" baseline="0" dirty="0" err="1" smtClean="0"/>
              <a:t>canais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seguros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políticas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0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download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87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- 5 statistics</a:t>
            </a:r>
            <a:r>
              <a:rPr lang="en-US" baseline="0" dirty="0" smtClean="0"/>
              <a:t> computed in a simple </a:t>
            </a:r>
            <a:r>
              <a:rPr lang="en-US" dirty="0" smtClean="0"/>
              <a:t>Frame differences in</a:t>
            </a:r>
            <a:r>
              <a:rPr lang="en-US" baseline="0" dirty="0" smtClean="0"/>
              <a:t> a frame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44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Reflection</a:t>
            </a:r>
            <a:r>
              <a:rPr lang="en-US" baseline="0" dirty="0" smtClean="0"/>
              <a:t> and Quality of the display medium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25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1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7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SECOND PROTOCOL CALLED INTER TEST PROTOCOL. THIS PROTOCOL EMULATES THE REAL WORLD SCENARIO</a:t>
            </a:r>
          </a:p>
          <a:p>
            <a:pPr marL="174708" indent="-174708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 do you expect when you train a countermeasure?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7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Contudo</a:t>
            </a:r>
            <a:r>
              <a:rPr lang="en-US" dirty="0" smtClean="0"/>
              <a:t> o </a:t>
            </a:r>
            <a:r>
              <a:rPr lang="en-US" dirty="0" err="1" smtClean="0"/>
              <a:t>ponto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interação</a:t>
            </a:r>
            <a:r>
              <a:rPr lang="en-US" baseline="0" dirty="0" smtClean="0"/>
              <a:t> entre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e o sensor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nenhuma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informação</a:t>
            </a:r>
            <a:endParaRPr lang="en-US" baseline="0" dirty="0" smtClean="0"/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chamado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0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REPENSAR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err="1" smtClean="0"/>
              <a:t>Fojar</a:t>
            </a:r>
            <a:r>
              <a:rPr lang="en-US" baseline="0" dirty="0" smtClean="0"/>
              <a:t> a </a:t>
            </a:r>
            <a:r>
              <a:rPr lang="en-US" dirty="0" err="1" smtClean="0"/>
              <a:t>cena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AN INTUITIVE APPROACH TO DEAL WITH THIS, IS</a:t>
            </a:r>
            <a:r>
              <a:rPr lang="en-US" baseline="0" dirty="0" smtClean="0"/>
              <a:t> TO COMBINE BOTH DATABASES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3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Additionally,</a:t>
            </a:r>
            <a:r>
              <a:rPr lang="en-US" baseline="0" dirty="0" smtClean="0"/>
              <a:t> t</a:t>
            </a:r>
            <a:r>
              <a:rPr lang="en-US" dirty="0" smtClean="0"/>
              <a:t>his technique has one</a:t>
            </a:r>
            <a:r>
              <a:rPr lang="en-US" baseline="0" dirty="0" smtClean="0"/>
              <a:t> disadvantage.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When is necessary to add a different kind attack is necessary to train again the countermeasure.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Is necessary something 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2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813"/>
            <a:r>
              <a:rPr lang="fr-FR" dirty="0">
                <a:cs typeface="Calibri"/>
              </a:rPr>
              <a:t>- ANOTHER APPROACH TO DEAL WITH THIS DIFFERENT KIND OF ATTACKS IS THE SCORE LEVEL FUSION</a:t>
            </a:r>
          </a:p>
          <a:p>
            <a:pPr marL="111813"/>
            <a:r>
              <a:rPr lang="fr-FR" dirty="0">
                <a:cs typeface="Calibri"/>
              </a:rPr>
              <a:t>- Fusion </a:t>
            </a:r>
            <a:r>
              <a:rPr lang="fr-FR" dirty="0" err="1">
                <a:cs typeface="Calibri"/>
              </a:rPr>
              <a:t>using</a:t>
            </a:r>
            <a:r>
              <a:rPr lang="fr-FR" dirty="0">
                <a:cs typeface="Calibri"/>
              </a:rPr>
              <a:t> the a simple SUM of </a:t>
            </a:r>
            <a:r>
              <a:rPr lang="fr-FR" dirty="0" err="1">
                <a:cs typeface="Calibri"/>
              </a:rPr>
              <a:t>normalized</a:t>
            </a:r>
            <a:r>
              <a:rPr lang="fr-FR" dirty="0">
                <a:cs typeface="Calibri"/>
              </a:rPr>
              <a:t> scores</a:t>
            </a:r>
          </a:p>
          <a:p>
            <a:pPr marL="111813"/>
            <a:r>
              <a:rPr lang="fr-FR" dirty="0">
                <a:cs typeface="Calibri"/>
              </a:rPr>
              <a:t>- HERE, WE ORGANIZED THE FUSION STRATEGY TRAINING EACH COUNTERMEASURE USING DIFFERENT DATABASES, BUT YOU CAN </a:t>
            </a:r>
            <a:r>
              <a:rPr lang="en-US" dirty="0">
                <a:cs typeface="Calibri"/>
              </a:rPr>
              <a:t>EASILY CAN COMBINE ANYTHING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6520" indent="-174708">
              <a:buFontTx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71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Muitos</a:t>
            </a:r>
            <a:r>
              <a:rPr lang="en-US" dirty="0" smtClean="0"/>
              <a:t> de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devem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lido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56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discutir</a:t>
            </a:r>
            <a:r>
              <a:rPr lang="en-US" dirty="0" smtClean="0"/>
              <a:t> agora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(spoofing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autenticacao</a:t>
            </a:r>
            <a:r>
              <a:rPr lang="en-US" baseline="0" dirty="0" smtClean="0"/>
              <a:t> de faces)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8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animado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biometria</a:t>
            </a:r>
            <a:r>
              <a:rPr lang="en-US" baseline="0" dirty="0" smtClean="0"/>
              <a:t> de FACE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Sr. </a:t>
            </a:r>
            <a:r>
              <a:rPr lang="en-US" baseline="0" dirty="0" err="1" smtClean="0"/>
              <a:t>Simpsom</a:t>
            </a:r>
            <a:r>
              <a:rPr lang="en-US" baseline="0" dirty="0" smtClean="0"/>
              <a:t>…..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robustos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no </a:t>
            </a:r>
            <a:r>
              <a:rPr lang="en-US" baseline="0" dirty="0" err="1" smtClean="0"/>
              <a:t>mercado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parte deles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vulneráveis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fotografias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máscaras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maquiagem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cirurgia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plástica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fotos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ameaças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comuns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São </a:t>
            </a:r>
            <a:r>
              <a:rPr lang="en-US" dirty="0" err="1" smtClean="0"/>
              <a:t>necessárias</a:t>
            </a:r>
            <a:r>
              <a:rPr lang="en-US" dirty="0" smtClean="0"/>
              <a:t> </a:t>
            </a:r>
            <a:r>
              <a:rPr lang="en-US" dirty="0" err="1" smtClean="0"/>
              <a:t>contramedidadas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proteger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Algum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estímulo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piscar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olhos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5.xml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microsoft.com/office/2007/relationships/media" Target="../media/media6.avi"/><Relationship Id="rId6" Type="http://schemas.openxmlformats.org/officeDocument/2006/relationships/video" Target="../media/media6.avi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8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globo.globo.com/pais/medica-suspeita-de-fraudar-ponto-com-dedo-de-silicone-7802221" TargetMode="External"/><Relationship Id="rId4" Type="http://schemas.openxmlformats.org/officeDocument/2006/relationships/hyperlink" Target="http://www.itproportal.com/2011/11/14/ice-cream-sandwich-facial-recognition-cracked/" TargetMode="External"/><Relationship Id="rId5" Type="http://schemas.openxmlformats.org/officeDocument/2006/relationships/hyperlink" Target="http://www.darkreading.com/vulnerability/researchers-hack-faces-in-biometric-faci/21390111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39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21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2.emf"/><Relationship Id="rId6" Type="http://schemas.openxmlformats.org/officeDocument/2006/relationships/image" Target="../media/image6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 Comparative Study of Countermeasures to Detect Spoofing Attacks in Face Authentication 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7209456" cy="2312145"/>
          </a:xfrm>
        </p:spPr>
        <p:txBody>
          <a:bodyPr>
            <a:normAutofit fontScale="92500"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/>
              <a:t>Departamento</a:t>
            </a:r>
            <a:r>
              <a:rPr lang="en-US" sz="2200" dirty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e </a:t>
            </a:r>
            <a:r>
              <a:rPr lang="en-US" sz="2200" dirty="0" err="1" smtClean="0"/>
              <a:t>Automação</a:t>
            </a:r>
            <a:r>
              <a:rPr lang="en-US" sz="2200" dirty="0"/>
              <a:t> </a:t>
            </a:r>
            <a:r>
              <a:rPr lang="en-US" sz="2200" dirty="0" smtClean="0"/>
              <a:t>- DCA</a:t>
            </a:r>
          </a:p>
          <a:p>
            <a:r>
              <a:rPr lang="en-US" sz="2200" dirty="0" err="1" smtClean="0"/>
              <a:t>Defesa</a:t>
            </a:r>
            <a:r>
              <a:rPr lang="en-US" sz="2200" dirty="0" smtClean="0"/>
              <a:t> de </a:t>
            </a:r>
            <a:r>
              <a:rPr lang="en-US" sz="2200" dirty="0" err="1" smtClean="0"/>
              <a:t>mestrado</a:t>
            </a:r>
            <a:endParaRPr lang="en-US" sz="2200" dirty="0" smtClean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80" y="5025568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Spoofing</a:t>
            </a:r>
            <a:r>
              <a:rPr lang="pt-BR" dirty="0" smtClean="0"/>
              <a:t> em autenticação de face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Contramedidas que não dependem da colaboração do usuário podem ser classificadas pelas características que exploram: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Presença de vitalidade (</a:t>
            </a:r>
            <a:r>
              <a:rPr lang="pt-BR" i="1" dirty="0" err="1" smtClean="0"/>
              <a:t>liveness</a:t>
            </a:r>
            <a:r>
              <a:rPr lang="pt-BR" i="1" dirty="0" smtClean="0"/>
              <a:t> </a:t>
            </a:r>
            <a:r>
              <a:rPr lang="pt-BR" i="1" dirty="0" err="1" smtClean="0"/>
              <a:t>detection</a:t>
            </a:r>
            <a:r>
              <a:rPr lang="pt-BR" dirty="0" smtClean="0"/>
              <a:t>)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Características da cena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Discrepância da qualidade da imagem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pt-BR" dirty="0" smtClean="0"/>
              <a:t>Discrepância da qualidade da imagem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PT" dirty="0" smtClean="0"/>
              <a:t>Os processos de reamostragem e </a:t>
            </a:r>
            <a:r>
              <a:rPr lang="pt-PT" dirty="0" err="1" smtClean="0"/>
              <a:t>requantização</a:t>
            </a:r>
            <a:r>
              <a:rPr lang="pt-PT" dirty="0" smtClean="0"/>
              <a:t> geram padrões de imagem degradados em relação a captura de pessoas reais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Bases de dados tem sido construídas para estudo; destacam-se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pt-BR" dirty="0" smtClean="0"/>
              <a:t>Composta de </a:t>
            </a:r>
            <a:r>
              <a:rPr lang="pt-BR" dirty="0" smtClean="0"/>
              <a:t>imagens</a:t>
            </a:r>
            <a:r>
              <a:rPr lang="pt-BR" dirty="0" smtClean="0"/>
              <a:t> </a:t>
            </a:r>
            <a:r>
              <a:rPr lang="pt-BR" dirty="0" smtClean="0"/>
              <a:t>de acessos reais e ataques efetuados com fotografias impressas em papel</a:t>
            </a:r>
          </a:p>
          <a:p>
            <a:endParaRPr lang="pt-BR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pt-BR" dirty="0" smtClean="0"/>
              <a:t>Composta </a:t>
            </a:r>
            <a:r>
              <a:rPr lang="pt-BR" dirty="0" smtClean="0"/>
              <a:t>vídeos </a:t>
            </a:r>
            <a:r>
              <a:rPr lang="pt-BR" dirty="0" smtClean="0"/>
              <a:t>de acessos reais e ataques de diferentes tipos (vídeos e fotografias) de diferentes fontes (papel, </a:t>
            </a:r>
            <a:r>
              <a:rPr lang="pt-BR" i="1" dirty="0" smtClean="0"/>
              <a:t>smartphone</a:t>
            </a:r>
            <a:r>
              <a:rPr lang="pt-BR" dirty="0" smtClean="0"/>
              <a:t> e </a:t>
            </a:r>
            <a:r>
              <a:rPr lang="pt-BR" i="1" dirty="0" err="1" smtClean="0"/>
              <a:t>tablet</a:t>
            </a:r>
            <a:r>
              <a:rPr lang="pt-BR" dirty="0" smtClean="0"/>
              <a:t>)</a:t>
            </a:r>
            <a:endParaRPr lang="pt-BR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pt-BR" dirty="0" smtClean="0"/>
              <a:t>Composta </a:t>
            </a:r>
            <a:r>
              <a:rPr lang="pt-BR" dirty="0" smtClean="0"/>
              <a:t>de vídeos </a:t>
            </a:r>
            <a:r>
              <a:rPr lang="pt-BR" dirty="0" smtClean="0"/>
              <a:t>de acessos reais e ataques de diferentes tipos (fotografias e vídeos) e diferentes qualidades (baixa, normal e alta)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53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Contribuições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99331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pt-BR" dirty="0" smtClean="0"/>
              <a:t>Contribuições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Novo método para detectar ataques de </a:t>
            </a:r>
            <a:r>
              <a:rPr lang="pt-BR" dirty="0" err="1" smtClean="0"/>
              <a:t>spoofing</a:t>
            </a:r>
            <a:r>
              <a:rPr lang="pt-BR" dirty="0"/>
              <a:t> </a:t>
            </a:r>
            <a:r>
              <a:rPr lang="pt-BR" dirty="0" smtClean="0"/>
              <a:t>em sistemas de autenticação de faces</a:t>
            </a:r>
            <a:endParaRPr lang="pt-BR" i="1" dirty="0" smtClean="0"/>
          </a:p>
          <a:p>
            <a:endParaRPr lang="pt-BR" dirty="0" smtClean="0"/>
          </a:p>
          <a:p>
            <a:r>
              <a:rPr lang="pt-BR" dirty="0" smtClean="0"/>
              <a:t>Estudo comparativo de contramedidas para ataques de </a:t>
            </a:r>
            <a:r>
              <a:rPr lang="pt-BR" dirty="0" err="1" smtClean="0"/>
              <a:t>spoofing</a:t>
            </a:r>
            <a:r>
              <a:rPr lang="pt-BR" dirty="0" smtClean="0"/>
              <a:t> em autenticação de faces focando nos possíveis vieses que bases de dados podem introduzir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0251" y="-37584"/>
            <a:ext cx="1625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Contribuições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</a:t>
            </a:r>
          </a:p>
          <a:p>
            <a:r>
              <a:rPr lang="en-US" dirty="0" err="1" smtClean="0"/>
              <a:t>Contribuições</a:t>
            </a:r>
            <a:endParaRPr lang="en-US" dirty="0" smtClean="0"/>
          </a:p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endParaRPr lang="en-US" dirty="0" smtClean="0"/>
          </a:p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endParaRPr lang="en-US" dirty="0" smtClean="0"/>
          </a:p>
          <a:p>
            <a:r>
              <a:rPr lang="en-US" dirty="0" err="1" smtClean="0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53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Contramedida</a:t>
            </a:r>
            <a:r>
              <a:rPr lang="en-US" sz="5200" dirty="0" smtClean="0"/>
              <a:t> </a:t>
            </a:r>
            <a:r>
              <a:rPr lang="en-US" sz="5200" dirty="0" err="1" smtClean="0"/>
              <a:t>proposta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78906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pic>
        <p:nvPicPr>
          <p:cNvPr id="4" name="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7174" y="1450380"/>
            <a:ext cx="3149875" cy="4198961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lient005_session01_webcam_authenticate_adverse_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1450380"/>
            <a:ext cx="2967635" cy="2225727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lient017_session01_webcam_authenticate_adverse_1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3889" y="3927897"/>
            <a:ext cx="2967635" cy="22257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Acessos</a:t>
            </a:r>
            <a:r>
              <a:rPr lang="en-US" sz="3200" dirty="0" smtClean="0"/>
              <a:t> </a:t>
            </a:r>
            <a:r>
              <a:rPr lang="en-US" sz="3200" dirty="0" err="1" smtClean="0"/>
              <a:t>reais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50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3366" y="1449987"/>
            <a:ext cx="2968158" cy="2226120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2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3927897"/>
            <a:ext cx="2968158" cy="21886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9" name="4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843" y="1450380"/>
            <a:ext cx="3162205" cy="41392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Tentativas</a:t>
            </a:r>
            <a:r>
              <a:rPr lang="en-US" sz="3200" dirty="0" smtClean="0"/>
              <a:t> de </a:t>
            </a:r>
            <a:r>
              <a:rPr lang="en-US" sz="3200" dirty="0" err="1"/>
              <a:t>a</a:t>
            </a:r>
            <a:r>
              <a:rPr lang="en-US" sz="3200" dirty="0" err="1" smtClean="0"/>
              <a:t>taques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9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/>
          <p:cNvSpPr/>
          <p:nvPr/>
        </p:nvSpPr>
        <p:spPr>
          <a:xfrm>
            <a:off x="5914791" y="325792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93254" y="1913738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6740159" y="2352294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197816" y="2353698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5142140" y="139590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Binary Patterns from Three Orthogonal Planes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363935" y="2410082"/>
            <a:ext cx="5213871" cy="3370829"/>
            <a:chOff x="528155" y="2638554"/>
            <a:chExt cx="5213871" cy="3370829"/>
          </a:xfrm>
        </p:grpSpPr>
        <p:pic>
          <p:nvPicPr>
            <p:cNvPr id="4" name="Picture 3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5" y="2638554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6" name="Picture 5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67" y="2980523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7" name="Picture 6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032" y="343648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10" name="Picture 9" descr="Screen Shot 2013-07-17 at 6.47.00 PM.png"/>
            <p:cNvPicPr>
              <a:picLocks noChangeAspect="1"/>
            </p:cNvPicPr>
            <p:nvPr/>
          </p:nvPicPr>
          <p:blipFill>
            <a:blip r:embed="rId4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576" y="396523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dot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</p:grpSp>
      <p:grpSp>
        <p:nvGrpSpPr>
          <p:cNvPr id="87" name="Group 86"/>
          <p:cNvGrpSpPr/>
          <p:nvPr/>
        </p:nvGrpSpPr>
        <p:grpSpPr>
          <a:xfrm>
            <a:off x="211867" y="3695476"/>
            <a:ext cx="5859377" cy="2748708"/>
            <a:chOff x="592540" y="3923948"/>
            <a:chExt cx="5859377" cy="274870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592540" y="4863719"/>
              <a:ext cx="2634489" cy="156271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424820" y="5570077"/>
              <a:ext cx="2791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t</a:t>
              </a:r>
              <a:endParaRPr lang="en-US" sz="2200" dirty="0">
                <a:latin typeface="Calibri"/>
                <a:cs typeface="Calibri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476058" y="6009383"/>
              <a:ext cx="2482421" cy="41705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774806" y="624176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x</a:t>
              </a:r>
              <a:endParaRPr lang="en-US" sz="2200" dirty="0">
                <a:latin typeface="Calibri"/>
                <a:cs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39011" y="484211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alibri"/>
                  <a:cs typeface="Calibri"/>
                </a:rPr>
                <a:t>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6128567" y="3923948"/>
              <a:ext cx="0" cy="201524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/>
          <p:cNvSpPr/>
          <p:nvPr/>
        </p:nvSpPr>
        <p:spPr>
          <a:xfrm>
            <a:off x="3750418" y="2610638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150792" y="2820176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21441068">
            <a:off x="6325387" y="-1270056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45090" y="1997706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441068">
            <a:off x="5312046" y="-1075669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149364" y="2050922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 rot="1746429">
            <a:off x="6795888" y="3639101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51274" y="3002739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60998" y="2050922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056218" y="2673616"/>
            <a:ext cx="160490" cy="1604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/>
          <p:cNvGrpSpPr/>
          <p:nvPr/>
        </p:nvGrpSpPr>
        <p:grpSpPr>
          <a:xfrm>
            <a:off x="6917768" y="4214375"/>
            <a:ext cx="590394" cy="1543010"/>
            <a:chOff x="6917768" y="4214375"/>
            <a:chExt cx="590394" cy="1543010"/>
          </a:xfrm>
        </p:grpSpPr>
        <p:sp>
          <p:nvSpPr>
            <p:cNvPr id="94" name="TextBox 93"/>
            <p:cNvSpPr txBox="1"/>
            <p:nvPr/>
          </p:nvSpPr>
          <p:spPr>
            <a:xfrm>
              <a:off x="6991594" y="5388053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917768" y="4630439"/>
              <a:ext cx="590394" cy="804076"/>
              <a:chOff x="6987179" y="5024667"/>
              <a:chExt cx="590394" cy="80407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0" name="Straight Arrow Connector 119"/>
            <p:cNvCxnSpPr/>
            <p:nvPr/>
          </p:nvCxnSpPr>
          <p:spPr>
            <a:xfrm>
              <a:off x="7229247" y="4214375"/>
              <a:ext cx="0" cy="46832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7659873" y="1810612"/>
            <a:ext cx="1251948" cy="1061404"/>
            <a:chOff x="7659873" y="1810612"/>
            <a:chExt cx="1251948" cy="1061404"/>
          </a:xfrm>
        </p:grpSpPr>
        <p:sp>
          <p:nvSpPr>
            <p:cNvPr id="95" name="TextBox 94"/>
            <p:cNvSpPr txBox="1"/>
            <p:nvPr/>
          </p:nvSpPr>
          <p:spPr>
            <a:xfrm>
              <a:off x="8371381" y="250268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8312787" y="1810612"/>
              <a:ext cx="599034" cy="735958"/>
              <a:chOff x="8238317" y="2079384"/>
              <a:chExt cx="599034" cy="735958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flipV="1">
              <a:off x="7659873" y="2502684"/>
              <a:ext cx="569854" cy="3174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7080768" y="1065654"/>
            <a:ext cx="1061763" cy="1169934"/>
            <a:chOff x="7080768" y="1065654"/>
            <a:chExt cx="1061763" cy="1169934"/>
          </a:xfrm>
        </p:grpSpPr>
        <p:sp>
          <p:nvSpPr>
            <p:cNvPr id="93" name="TextBox 92"/>
            <p:cNvSpPr txBox="1"/>
            <p:nvPr/>
          </p:nvSpPr>
          <p:spPr>
            <a:xfrm>
              <a:off x="7609553" y="18662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7543497" y="1065654"/>
              <a:ext cx="599034" cy="805592"/>
              <a:chOff x="7379503" y="1139875"/>
              <a:chExt cx="599034" cy="805592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Arrow Connector 127"/>
            <p:cNvCxnSpPr/>
            <p:nvPr/>
          </p:nvCxnSpPr>
          <p:spPr>
            <a:xfrm flipV="1">
              <a:off x="7080768" y="1658815"/>
              <a:ext cx="427394" cy="21006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/>
          <p:cNvGrpSpPr/>
          <p:nvPr/>
        </p:nvGrpSpPr>
        <p:grpSpPr>
          <a:xfrm>
            <a:off x="1797459" y="2945754"/>
            <a:ext cx="3491613" cy="2486428"/>
            <a:chOff x="1961679" y="3174226"/>
            <a:chExt cx="3491613" cy="2486428"/>
          </a:xfrm>
        </p:grpSpPr>
        <p:sp>
          <p:nvSpPr>
            <p:cNvPr id="131" name="Rectangle 130"/>
            <p:cNvSpPr/>
            <p:nvPr/>
          </p:nvSpPr>
          <p:spPr>
            <a:xfrm>
              <a:off x="2686151" y="3653939"/>
              <a:ext cx="1631134" cy="1341064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961679" y="3266921"/>
              <a:ext cx="1631134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659045" y="4214375"/>
              <a:ext cx="1794247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2008239" y="4682698"/>
              <a:ext cx="1829339" cy="977956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508281" y="3174226"/>
              <a:ext cx="1863454" cy="917462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008239" y="3436489"/>
              <a:ext cx="1742179" cy="954050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/>
          <p:cNvSpPr/>
          <p:nvPr/>
        </p:nvSpPr>
        <p:spPr>
          <a:xfrm>
            <a:off x="4195510" y="1572409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5914791" y="2472335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3181" y="6396335"/>
            <a:ext cx="751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Guoying</a:t>
            </a:r>
            <a:r>
              <a:rPr lang="en-US" sz="1200" dirty="0">
                <a:latin typeface="Calibri"/>
                <a:cs typeface="Calibri"/>
              </a:rPr>
              <a:t> Zhao; </a:t>
            </a:r>
            <a:r>
              <a:rPr lang="en-US" sz="1200" dirty="0" err="1">
                <a:latin typeface="Calibri"/>
                <a:cs typeface="Calibri"/>
              </a:rPr>
              <a:t>Pietikainen</a:t>
            </a:r>
            <a:r>
              <a:rPr lang="en-US" sz="1200" dirty="0">
                <a:latin typeface="Calibri"/>
                <a:cs typeface="Calibri"/>
              </a:rPr>
              <a:t>, M., "Dynamic Texture Recognition Using Local Binary Patterns with an Application to Facial Expressions," Pattern Analysis and Machine Intelligence, IEEE Transactions on , vol.29, no.6, pp.915,928, June 2007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860176"/>
              </p:ext>
            </p:extLst>
          </p:nvPr>
        </p:nvGraphicFramePr>
        <p:xfrm>
          <a:off x="1929886" y="3250305"/>
          <a:ext cx="5026769" cy="972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5" imgW="1574800" imgH="304800" progId="Equation.DSMT4">
                  <p:embed/>
                </p:oleObj>
              </mc:Choice>
              <mc:Fallback>
                <p:oleObj name="Equation" r:id="rId5" imgW="15748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9886" y="3250305"/>
                        <a:ext cx="5026769" cy="972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 cmpd="sng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58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81" grpId="0" animBg="1"/>
      <p:bldP spid="161" grpId="0" animBg="1"/>
      <p:bldP spid="158" grpId="0" animBg="1"/>
      <p:bldP spid="157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/>
      <p:bldP spid="90" grpId="0"/>
      <p:bldP spid="91" grpId="0"/>
      <p:bldP spid="92" grpId="0" animBg="1"/>
      <p:bldP spid="155" grpId="0" animBg="1"/>
      <p:bldP spid="1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Hiperparâmetros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Importância de cada plano LBP-TOP individualmente e combinado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Classificadores</a:t>
            </a:r>
            <a:br>
              <a:rPr lang="pt-BR" dirty="0" smtClean="0"/>
            </a:br>
            <a:endParaRPr lang="pt-BR" dirty="0"/>
          </a:p>
          <a:p>
            <a:r>
              <a:rPr lang="pt-BR" dirty="0" smtClean="0"/>
              <a:t>Diferentes operadores LBP</a:t>
            </a:r>
          </a:p>
          <a:p>
            <a:endParaRPr lang="pt-BR" dirty="0" smtClean="0"/>
          </a:p>
          <a:p>
            <a:r>
              <a:rPr lang="pt-BR" dirty="0" smtClean="0"/>
              <a:t>Estratégia </a:t>
            </a:r>
            <a:r>
              <a:rPr lang="pt-BR" dirty="0" err="1" smtClean="0"/>
              <a:t>multiresolução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Análise considerando </a:t>
            </a:r>
            <a:r>
              <a:rPr lang="pt-BR" dirty="0"/>
              <a:t>o vídeo todo e considerando sub-volumes independentes</a:t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33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Estratégia</a:t>
            </a:r>
            <a:r>
              <a:rPr lang="en-US" dirty="0" smtClean="0"/>
              <a:t> </a:t>
            </a:r>
            <a:r>
              <a:rPr lang="en-US" dirty="0" err="1" smtClean="0"/>
              <a:t>multiresolução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68415" y="3136324"/>
            <a:ext cx="366645" cy="723207"/>
            <a:chOff x="5042614" y="3182891"/>
            <a:chExt cx="441146" cy="870160"/>
          </a:xfrm>
        </p:grpSpPr>
        <p:sp>
          <p:nvSpPr>
            <p:cNvPr id="34" name="TextBox 33"/>
            <p:cNvSpPr txBox="1"/>
            <p:nvPr/>
          </p:nvSpPr>
          <p:spPr>
            <a:xfrm>
              <a:off x="5042614" y="368371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072199" y="3182891"/>
              <a:ext cx="409148" cy="550230"/>
              <a:chOff x="7379503" y="1139875"/>
              <a:chExt cx="599034" cy="805592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483668" y="3105746"/>
            <a:ext cx="1120041" cy="738027"/>
            <a:chOff x="5837120" y="3104349"/>
            <a:chExt cx="1439765" cy="948702"/>
          </a:xfrm>
        </p:grpSpPr>
        <p:grpSp>
          <p:nvGrpSpPr>
            <p:cNvPr id="15" name="Group 14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61" name="Left Bracket 60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Bracket 64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590172" y="3140516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3185" y="1616241"/>
            <a:ext cx="2190685" cy="3545000"/>
            <a:chOff x="787319" y="1335080"/>
            <a:chExt cx="2714502" cy="4392649"/>
          </a:xfrm>
        </p:grpSpPr>
        <p:sp>
          <p:nvSpPr>
            <p:cNvPr id="9" name="Rectangle 8"/>
            <p:cNvSpPr/>
            <p:nvPr/>
          </p:nvSpPr>
          <p:spPr>
            <a:xfrm>
              <a:off x="2009760" y="2600812"/>
              <a:ext cx="1041864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99494" y="3431417"/>
              <a:ext cx="2702327" cy="100503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04886" y="3530049"/>
              <a:ext cx="1041864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21441068">
              <a:off x="2072092" y="1335080"/>
              <a:ext cx="1146050" cy="4198262"/>
            </a:xfrm>
            <a:prstGeom prst="rect">
              <a:avLst/>
            </a:prstGeom>
            <a:solidFill>
              <a:srgbClr val="0071FF"/>
            </a:solid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21441068">
              <a:off x="1058750" y="1529467"/>
              <a:ext cx="1146052" cy="4198262"/>
            </a:xfrm>
            <a:prstGeom prst="rect">
              <a:avLst/>
            </a:prstGeom>
            <a:solidFill>
              <a:srgbClr val="0071FF"/>
            </a:solid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87319" y="2602507"/>
              <a:ext cx="2702327" cy="100503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2350" y="2739948"/>
              <a:ext cx="1146050" cy="8306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905" y="3376651"/>
              <a:ext cx="192207" cy="158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 rot="20819113">
              <a:off x="2425667" y="216048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43452" y="437859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584298" y="2643881"/>
            <a:ext cx="929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1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6392" y="6122126"/>
            <a:ext cx="8026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alibri"/>
                <a:cs typeface="Calibri"/>
              </a:rPr>
              <a:t>Histogramas concatenados para diferentes </a:t>
            </a:r>
            <a:r>
              <a:rPr lang="pt-BR" sz="3200" smtClean="0">
                <a:latin typeface="Calibri"/>
                <a:cs typeface="Calibri"/>
              </a:rPr>
              <a:t>Rt’s</a:t>
            </a:r>
            <a:endParaRPr lang="pt-BR" sz="3200" dirty="0" smtClean="0">
              <a:latin typeface="Calibri"/>
              <a:cs typeface="Calibri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304382" y="3546731"/>
            <a:ext cx="538966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36266" y="-37584"/>
            <a:ext cx="381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7857016" y="3097922"/>
            <a:ext cx="1120041" cy="738027"/>
            <a:chOff x="5837120" y="3104349"/>
            <a:chExt cx="1439765" cy="948702"/>
          </a:xfrm>
        </p:grpSpPr>
        <p:grpSp>
          <p:nvGrpSpPr>
            <p:cNvPr id="74" name="Group 73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78" name="Left Bracket 77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Bracket 78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871136" y="3103719"/>
            <a:ext cx="1120041" cy="738027"/>
            <a:chOff x="5837120" y="3104349"/>
            <a:chExt cx="1439765" cy="948702"/>
          </a:xfrm>
        </p:grpSpPr>
        <p:grpSp>
          <p:nvGrpSpPr>
            <p:cNvPr id="93" name="Group 92"/>
            <p:cNvGrpSpPr/>
            <p:nvPr/>
          </p:nvGrpSpPr>
          <p:grpSpPr>
            <a:xfrm>
              <a:off x="6691144" y="3129007"/>
              <a:ext cx="487929" cy="604114"/>
              <a:chOff x="6987179" y="5024667"/>
              <a:chExt cx="590394" cy="804076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6742700" y="3683719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5999854" y="3182891"/>
              <a:ext cx="495069" cy="552936"/>
              <a:chOff x="8238317" y="2079384"/>
              <a:chExt cx="599034" cy="735958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6029699" y="3683719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97" name="Left Bracket 96"/>
            <p:cNvSpPr/>
            <p:nvPr/>
          </p:nvSpPr>
          <p:spPr>
            <a:xfrm>
              <a:off x="5837120" y="3104349"/>
              <a:ext cx="73152" cy="914400"/>
            </a:xfrm>
            <a:prstGeom prst="leftBracket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Bracket 97"/>
            <p:cNvSpPr/>
            <p:nvPr/>
          </p:nvSpPr>
          <p:spPr>
            <a:xfrm>
              <a:off x="7203733" y="3104349"/>
              <a:ext cx="73152" cy="914400"/>
            </a:xfrm>
            <a:prstGeom prst="rightBracket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85451" y="3219233"/>
            <a:ext cx="4537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…</a:t>
            </a:r>
            <a:endParaRPr lang="en-US" sz="2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971766" y="2637711"/>
            <a:ext cx="929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2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33661" y="2638359"/>
            <a:ext cx="9396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Calibri"/>
                <a:cs typeface="Calibri"/>
              </a:rPr>
              <a:t>R</a:t>
            </a:r>
            <a:r>
              <a:rPr lang="en-US" sz="2000" b="1" dirty="0" err="1" smtClean="0">
                <a:latin typeface="Calibri"/>
                <a:cs typeface="Calibri"/>
              </a:rPr>
              <a:t>t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en-US" sz="2600" b="1" dirty="0" smtClean="0">
                <a:latin typeface="Calibri"/>
                <a:cs typeface="Calibri"/>
              </a:rPr>
              <a:t>= n</a:t>
            </a:r>
            <a:endParaRPr lang="en-US" sz="2600" b="1" dirty="0">
              <a:latin typeface="Calibri"/>
              <a:cs typeface="Calibri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21641"/>
              </p:ext>
            </p:extLst>
          </p:nvPr>
        </p:nvGraphicFramePr>
        <p:xfrm>
          <a:off x="17028" y="4783649"/>
          <a:ext cx="9068663" cy="1147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4" imgW="5016500" imgH="635000" progId="Equation.DSMT4">
                  <p:embed/>
                </p:oleObj>
              </mc:Choice>
              <mc:Fallback>
                <p:oleObj name="Equation" r:id="rId4" imgW="5016500" imgH="63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28" y="4783649"/>
                        <a:ext cx="9068663" cy="1147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62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Bases de dados avaliadas</a:t>
            </a:r>
            <a:endParaRPr lang="pt-BR" dirty="0"/>
          </a:p>
        </p:txBody>
      </p:sp>
      <p:pic>
        <p:nvPicPr>
          <p:cNvPr id="6" name="Picture 5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3" y="1906553"/>
            <a:ext cx="5669819" cy="2176453"/>
          </a:xfrm>
          <a:prstGeom prst="rect">
            <a:avLst/>
          </a:prstGeom>
        </p:spPr>
      </p:pic>
      <p:pic>
        <p:nvPicPr>
          <p:cNvPr id="7" name="Picture 6" descr="casia_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98" y="4637534"/>
            <a:ext cx="6734431" cy="1725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4993" y="146741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2898" y="414909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90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118614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25580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33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Importância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 LBP-TOP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0743" y="-37584"/>
            <a:ext cx="3765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954253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Componentes espaciais e temporais são importantes na detecção de ataques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planes_evaluation_LD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38" y="1241261"/>
            <a:ext cx="9144000" cy="45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classificadores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18" y="5811059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SVM apresentou os melhores resultados, mas deve-se tomar cuidado com </a:t>
            </a:r>
            <a:r>
              <a:rPr lang="pt-BR" sz="2600" dirty="0" err="1" smtClean="0">
                <a:latin typeface="Calibri"/>
                <a:cs typeface="Calibri"/>
              </a:rPr>
              <a:t>sobretreinamento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classifi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297" y="1282700"/>
            <a:ext cx="9144000" cy="42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pt-BR" dirty="0" smtClean="0"/>
              <a:t>Fluxo básico de um sistema de autenticação biométrica</a:t>
            </a:r>
            <a:endParaRPr lang="pt-BR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418" y="5909691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LBP com padrões uniformes apresenta um bom compromisso entre dimensionalidade e taxas de erro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LBP-opera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0" y="1166908"/>
            <a:ext cx="8312729" cy="49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Multiresolução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simples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835717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A estratégia </a:t>
            </a:r>
            <a:r>
              <a:rPr lang="pt-BR" sz="2600" dirty="0" err="1" smtClean="0">
                <a:latin typeface="Calibri"/>
                <a:cs typeface="Calibri"/>
              </a:rPr>
              <a:t>multiresolução</a:t>
            </a:r>
            <a:r>
              <a:rPr lang="pt-BR" sz="2600" dirty="0" smtClean="0">
                <a:latin typeface="Calibri"/>
                <a:cs typeface="Calibri"/>
              </a:rPr>
              <a:t> apresentou uma significativa melhora dos resultados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multiVS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265028"/>
            <a:ext cx="8312727" cy="4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vídeos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922020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A utilizando de um volume maior de frames implicou em uma melhora nos resultados</a:t>
            </a:r>
            <a:endParaRPr lang="pt-BR" sz="2600" b="1" dirty="0">
              <a:latin typeface="Calibri"/>
              <a:cs typeface="Calibri"/>
            </a:endParaRPr>
          </a:p>
        </p:txBody>
      </p:sp>
      <p:pic>
        <p:nvPicPr>
          <p:cNvPr id="5" name="Picture 4" descr="video_based_resul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4" y="1449963"/>
            <a:ext cx="8312727" cy="4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146159"/>
              </p:ext>
            </p:extLst>
          </p:nvPr>
        </p:nvGraphicFramePr>
        <p:xfrm>
          <a:off x="1145306" y="202378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Baseline – 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4208396"/>
              </p:ext>
            </p:extLst>
          </p:nvPr>
        </p:nvGraphicFramePr>
        <p:xfrm>
          <a:off x="1145306" y="449403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EER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DoG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-  baseline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média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nas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de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histogramas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45306" y="145826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5306" y="388748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>
                <a:latin typeface="Calibri"/>
                <a:cs typeface="Calibri"/>
              </a:rPr>
              <a:t>https</a:t>
            </a:r>
            <a:r>
              <a:rPr lang="nl-NL" sz="1200" dirty="0">
                <a:latin typeface="Calibri"/>
                <a:cs typeface="Calibri"/>
              </a:rPr>
              <a:t>://</a:t>
            </a:r>
            <a:r>
              <a:rPr lang="nl-NL" sz="1200" dirty="0" err="1">
                <a:latin typeface="Calibri"/>
                <a:cs typeface="Calibri"/>
              </a:rPr>
              <a:t>pypi.python.org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pypi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antispoofing.lbptop</a:t>
            </a:r>
            <a:r>
              <a:rPr lang="nl-NL" sz="1200" dirty="0">
                <a:latin typeface="Calibri"/>
                <a:cs typeface="Calibri"/>
              </a:rPr>
              <a:t>/1.0.2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64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Competition </a:t>
            </a:r>
            <a:r>
              <a:rPr lang="en-US" dirty="0"/>
              <a:t>on Counter Measures to 2D Face Spoofing Attacks</a:t>
            </a:r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863433"/>
              </p:ext>
            </p:extLst>
          </p:nvPr>
        </p:nvGraphicFramePr>
        <p:xfrm>
          <a:off x="454844" y="1789535"/>
          <a:ext cx="8151274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591"/>
                <a:gridCol w="1122001"/>
                <a:gridCol w="998704"/>
                <a:gridCol w="974045"/>
                <a:gridCol w="951211"/>
                <a:gridCol w="790361"/>
                <a:gridCol w="79036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Equipe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desenvolvimento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IGD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8.33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9.13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MaskDown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LNMIT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MUVIS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PRA Lab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ATVS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UNICAMP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13.00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18.75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5815438"/>
            <a:ext cx="8978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CHINGOVSKA, I. YANG, J. LEI, Z. YI, D. LI, S. Z. KAHM, O. GLASER, C. DAMER, N. KUIJPER, A. NOUAK, A. KOMULAINEN, J. PEREIRA, T. F. GUPTA, S. KHANDELWAL, S. BANSA, S. RAI, A. KRISHNA, T. GOYAL, D. WARIS, M. ZHANG, H. AHMAD, I. KIRANYAZ, S. GABBOUJ, M. TRONCI, R. PILI, M. , et al. ; The 2nd Competition on Counter Measures to 2D Face Spooﬁng Attacks. In: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2013, Madrid, Spain.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5195" y="-37584"/>
            <a:ext cx="37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Estudo</a:t>
            </a:r>
            <a:r>
              <a:rPr lang="en-US" sz="5200" dirty="0" smtClean="0"/>
              <a:t> </a:t>
            </a:r>
            <a:r>
              <a:rPr lang="en-US" sz="5200" dirty="0" err="1" smtClean="0"/>
              <a:t>comparativo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1274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Comparar, em termos de taxas de erro, contramedidas do estado da arte utilizando um protocolo único de avaliação e as bases de dados disponíveis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Analisar os possíveis vieses que as bases de dados de </a:t>
            </a:r>
            <a:r>
              <a:rPr lang="pt-BR" dirty="0" err="1" smtClean="0"/>
              <a:t>spoofing</a:t>
            </a:r>
            <a:r>
              <a:rPr lang="pt-BR" dirty="0" smtClean="0"/>
              <a:t> podem introduzir nas contramedidas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Introduzir uma forma de lidar com estes vieses</a:t>
            </a:r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5434762" y="-37584"/>
            <a:ext cx="3421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317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5404" y="2273260"/>
            <a:ext cx="1837321" cy="1295060"/>
            <a:chOff x="2348617" y="3900211"/>
            <a:chExt cx="3529427" cy="2487763"/>
          </a:xfrm>
        </p:grpSpPr>
        <p:pic>
          <p:nvPicPr>
            <p:cNvPr id="8" name="Picture 7" descr="Screen Shot 2013-08-29 at 10.12.3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98115">
              <a:off x="2348617" y="3900211"/>
              <a:ext cx="1945808" cy="1660816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4" name="Group 13"/>
            <p:cNvGrpSpPr/>
            <p:nvPr/>
          </p:nvGrpSpPr>
          <p:grpSpPr>
            <a:xfrm>
              <a:off x="2885820" y="4024732"/>
              <a:ext cx="2992224" cy="2363242"/>
              <a:chOff x="831339" y="2515327"/>
              <a:chExt cx="2992224" cy="2363242"/>
            </a:xfrm>
          </p:grpSpPr>
          <p:pic>
            <p:nvPicPr>
              <p:cNvPr id="4" name="Picture 3" descr="Screen Shot 2013-08-29 at 10.13.19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28159">
                <a:off x="831339" y="2515327"/>
                <a:ext cx="1848616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Picture 6" descr="Screen Shot 2013-08-29 at 10.12.26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15010">
                <a:off x="1700089" y="2981691"/>
                <a:ext cx="1858354" cy="189615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9" name="Picture 8" descr="Screen Shot 2013-08-29 at 10.12.4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67345">
                <a:off x="1879095" y="3050769"/>
                <a:ext cx="1944468" cy="182780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0" name="Picture 9" descr="Screen Shot 2013-08-29 at 10.12.59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33113">
                <a:off x="864379" y="3075094"/>
                <a:ext cx="1848616" cy="1729955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" name="Picture 10" descr="Screen Shot 2013-08-29 at 10.13.13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38371">
                <a:off x="1302829" y="2696671"/>
                <a:ext cx="1890094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719504" y="4783488"/>
            <a:ext cx="1808605" cy="1444249"/>
            <a:chOff x="3138250" y="2876272"/>
            <a:chExt cx="3165450" cy="2527748"/>
          </a:xfrm>
        </p:grpSpPr>
        <p:pic>
          <p:nvPicPr>
            <p:cNvPr id="16" name="Picture 15" descr="Screen Shot 2013-08-29 at 10.20.42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191">
              <a:off x="4464205" y="2876272"/>
              <a:ext cx="1839495" cy="1942508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 descr="Screen Shot 2013-08-29 at 10.20.05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8036">
              <a:off x="3157606" y="3317752"/>
              <a:ext cx="1679582" cy="2002766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 descr="Screen Shot 2013-08-29 at 10.19.53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50" y="3623387"/>
              <a:ext cx="1681827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Picture 20" descr="Screen Shot 2013-08-29 at 10.19.39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038">
              <a:off x="3985405" y="3464550"/>
              <a:ext cx="1669344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 descr="Screen Shot 2013-08-29 at 10.20.12 P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0559">
              <a:off x="4305964" y="2918790"/>
              <a:ext cx="1669344" cy="1940890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>
            <a:off x="5737428" y="1742738"/>
            <a:ext cx="1443108" cy="975437"/>
            <a:chOff x="5271575" y="3202383"/>
            <a:chExt cx="3782797" cy="2556899"/>
          </a:xfrm>
        </p:grpSpPr>
        <p:grpSp>
          <p:nvGrpSpPr>
            <p:cNvPr id="23" name="Group 22"/>
            <p:cNvGrpSpPr/>
            <p:nvPr/>
          </p:nvGrpSpPr>
          <p:grpSpPr>
            <a:xfrm>
              <a:off x="5271575" y="3202383"/>
              <a:ext cx="2744899" cy="2027002"/>
              <a:chOff x="1094154" y="3628795"/>
              <a:chExt cx="2744899" cy="2027002"/>
            </a:xfrm>
          </p:grpSpPr>
          <p:pic>
            <p:nvPicPr>
              <p:cNvPr id="24" name="Picture 23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697515" y="3455795"/>
              <a:ext cx="2744899" cy="2027002"/>
              <a:chOff x="1094154" y="3628795"/>
              <a:chExt cx="2744899" cy="2027002"/>
            </a:xfrm>
          </p:grpSpPr>
          <p:pic>
            <p:nvPicPr>
              <p:cNvPr id="27" name="Picture 26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309473" y="3732280"/>
              <a:ext cx="2744899" cy="2027002"/>
              <a:chOff x="1094154" y="3628795"/>
              <a:chExt cx="2744899" cy="2027002"/>
            </a:xfrm>
          </p:grpSpPr>
          <p:pic>
            <p:nvPicPr>
              <p:cNvPr id="30" name="Picture 29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 descr="blink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79" y="3058666"/>
            <a:ext cx="1902849" cy="803356"/>
          </a:xfrm>
          <a:prstGeom prst="rect">
            <a:avLst/>
          </a:prstGeom>
        </p:spPr>
      </p:pic>
      <p:pic>
        <p:nvPicPr>
          <p:cNvPr id="34" name="Picture 33" descr="Screen Shot 2013-01-12 at 11.06.41 A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35" y="3992607"/>
            <a:ext cx="1099828" cy="114565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35" descr="Screen Shot 2013-01-12 at 12.45.53 P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1" y="5291431"/>
            <a:ext cx="2177106" cy="120019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72568" y="1636938"/>
            <a:ext cx="10951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Replay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176" y="4196806"/>
            <a:ext cx="1765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CASIA FASD</a:t>
            </a:r>
            <a:endParaRPr lang="en-US" sz="2600" dirty="0">
              <a:latin typeface="Calibri"/>
              <a:cs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289687" y="2129381"/>
            <a:ext cx="3447741" cy="1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289687" y="2786494"/>
            <a:ext cx="4657392" cy="67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289687" y="2786494"/>
            <a:ext cx="3963148" cy="177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174318" y="3471464"/>
            <a:ext cx="3725603" cy="242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517400" y="2129381"/>
            <a:ext cx="3220028" cy="3314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517400" y="3460344"/>
            <a:ext cx="4429679" cy="1983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517400" y="4565434"/>
            <a:ext cx="3735435" cy="878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17400" y="5443968"/>
            <a:ext cx="3382521" cy="447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17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2235" y="1484784"/>
            <a:ext cx="4669242" cy="508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>
                <a:latin typeface="Calibri"/>
                <a:cs typeface="Calibri"/>
              </a:rPr>
              <a:t>Proposto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por</a:t>
            </a:r>
            <a:r>
              <a:rPr lang="en-US" sz="2800" b="1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Anjos</a:t>
            </a:r>
            <a:r>
              <a:rPr lang="en-US" sz="2800" dirty="0" smtClean="0">
                <a:latin typeface="Calibri"/>
                <a:cs typeface="Calibri"/>
              </a:rPr>
              <a:t> et al. (2011)</a:t>
            </a:r>
          </a:p>
          <a:p>
            <a:pPr marL="0" indent="0">
              <a:buFont typeface="Arial"/>
              <a:buNone/>
            </a:pPr>
            <a:r>
              <a:rPr lang="en-US" sz="2000" i="1" dirty="0" smtClean="0">
                <a:latin typeface="Calibri"/>
                <a:cs typeface="Calibri"/>
              </a:rPr>
              <a:t>“Counter-measures to photo attacks in face recognition: A public database and a baseline”</a:t>
            </a:r>
          </a:p>
          <a:p>
            <a:pPr marL="0" indent="0">
              <a:buFont typeface="Arial"/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sz="2800" dirty="0" smtClean="0">
                <a:latin typeface="Calibri"/>
                <a:cs typeface="Calibri"/>
              </a:rPr>
              <a:t>Mede a </a:t>
            </a:r>
            <a:r>
              <a:rPr lang="en-US" sz="2800" dirty="0" err="1" smtClean="0">
                <a:latin typeface="Calibri"/>
                <a:cs typeface="Calibri"/>
              </a:rPr>
              <a:t>correlação</a:t>
            </a:r>
            <a:r>
              <a:rPr lang="en-US" sz="2800" dirty="0" smtClean="0">
                <a:latin typeface="Calibri"/>
                <a:cs typeface="Calibri"/>
              </a:rPr>
              <a:t> de </a:t>
            </a:r>
            <a:r>
              <a:rPr lang="en-US" sz="2800" dirty="0" err="1" smtClean="0">
                <a:latin typeface="Calibri"/>
                <a:cs typeface="Calibri"/>
              </a:rPr>
              <a:t>movimento</a:t>
            </a:r>
            <a:r>
              <a:rPr lang="en-US" sz="2800" dirty="0" smtClean="0">
                <a:latin typeface="Calibri"/>
                <a:cs typeface="Calibri"/>
              </a:rPr>
              <a:t> entre a </a:t>
            </a:r>
            <a:r>
              <a:rPr lang="en-US" sz="2800" dirty="0" err="1" smtClean="0">
                <a:latin typeface="Calibri"/>
                <a:cs typeface="Calibri"/>
              </a:rPr>
              <a:t>região</a:t>
            </a:r>
            <a:r>
              <a:rPr lang="en-US" sz="2800" dirty="0" smtClean="0">
                <a:latin typeface="Calibri"/>
                <a:cs typeface="Calibri"/>
              </a:rPr>
              <a:t> facial e o </a:t>
            </a:r>
            <a:r>
              <a:rPr lang="en-US" sz="2800" dirty="0" err="1" smtClean="0">
                <a:latin typeface="Calibri"/>
                <a:cs typeface="Calibri"/>
              </a:rPr>
              <a:t>fundo</a:t>
            </a:r>
            <a:endParaRPr lang="en-US" sz="2800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71575" y="3202383"/>
            <a:ext cx="2744899" cy="2027002"/>
            <a:chOff x="1094154" y="3628795"/>
            <a:chExt cx="2744899" cy="2027002"/>
          </a:xfrm>
        </p:grpSpPr>
        <p:pic>
          <p:nvPicPr>
            <p:cNvPr id="15" name="Picture 14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7515" y="3455795"/>
            <a:ext cx="2744899" cy="2027002"/>
            <a:chOff x="1094154" y="3628795"/>
            <a:chExt cx="2744899" cy="2027002"/>
          </a:xfrm>
        </p:grpSpPr>
        <p:pic>
          <p:nvPicPr>
            <p:cNvPr id="18" name="Picture 17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09473" y="3732280"/>
            <a:ext cx="2744899" cy="2027002"/>
            <a:chOff x="1094154" y="3628795"/>
            <a:chExt cx="2744899" cy="2027002"/>
          </a:xfrm>
        </p:grpSpPr>
        <p:pic>
          <p:nvPicPr>
            <p:cNvPr id="21" name="Picture 20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2" name="Rectangle 2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71" y="6574536"/>
            <a:ext cx="74409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antispoofing.motion</a:t>
            </a:r>
            <a:r>
              <a:rPr lang="en-US" sz="1200" dirty="0"/>
              <a:t>/1.1.1</a:t>
            </a:r>
          </a:p>
        </p:txBody>
      </p:sp>
    </p:spTree>
    <p:extLst>
      <p:ext uri="{BB962C8B-B14F-4D97-AF65-F5344CB8AC3E}">
        <p14:creationId xmlns:p14="http://schemas.microsoft.com/office/powerpoint/2010/main" val="118363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Piscadela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Contramedida intuitiva</a:t>
            </a:r>
          </a:p>
          <a:p>
            <a:pPr marL="109728" indent="0">
              <a:buNone/>
            </a:pPr>
            <a:endParaRPr lang="pt-BR" dirty="0" smtClean="0"/>
          </a:p>
          <a:p>
            <a:r>
              <a:rPr lang="pt-BR" dirty="0" smtClean="0"/>
              <a:t>Movimento das pálpebras detectado</a:t>
            </a:r>
            <a:br>
              <a:rPr lang="pt-BR" dirty="0" smtClean="0"/>
            </a:br>
            <a:r>
              <a:rPr lang="pt-BR" dirty="0" smtClean="0"/>
              <a:t>com o algoritmo proposto </a:t>
            </a:r>
            <a:br>
              <a:rPr lang="pt-BR" dirty="0" smtClean="0"/>
            </a:br>
            <a:r>
              <a:rPr lang="pt-BR" dirty="0" smtClean="0"/>
              <a:t>por</a:t>
            </a:r>
            <a:r>
              <a:rPr lang="pt-BR" b="1" dirty="0" smtClean="0"/>
              <a:t> </a:t>
            </a:r>
            <a:r>
              <a:rPr lang="pt-BR" dirty="0" smtClean="0"/>
              <a:t>Anjos et al. (2011)</a:t>
            </a:r>
          </a:p>
          <a:p>
            <a:endParaRPr lang="pt-BR" dirty="0" smtClean="0"/>
          </a:p>
          <a:p>
            <a:r>
              <a:rPr lang="pt-BR" dirty="0" smtClean="0"/>
              <a:t>Mede a correlação de </a:t>
            </a:r>
            <a:br>
              <a:rPr lang="pt-BR" dirty="0" smtClean="0"/>
            </a:br>
            <a:r>
              <a:rPr lang="pt-BR" dirty="0" smtClean="0"/>
              <a:t>movimento entre a região </a:t>
            </a:r>
            <a:br>
              <a:rPr lang="pt-BR" dirty="0" smtClean="0"/>
            </a:br>
            <a:r>
              <a:rPr lang="pt-BR" dirty="0" smtClean="0"/>
              <a:t>olhos e a região 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00" y="3307934"/>
            <a:ext cx="3476700" cy="1467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47" y="65686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antispoofing.eyeblink</a:t>
            </a:r>
            <a:r>
              <a:rPr lang="en-US" sz="1200" dirty="0"/>
              <a:t>/1.0.4</a:t>
            </a:r>
          </a:p>
        </p:txBody>
      </p:sp>
    </p:spTree>
    <p:extLst>
      <p:ext uri="{BB962C8B-B14F-4D97-AF65-F5344CB8AC3E}">
        <p14:creationId xmlns:p14="http://schemas.microsoft.com/office/powerpoint/2010/main" val="30838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172553" y="3863791"/>
            <a:ext cx="1478552" cy="735343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2172553" y="2873310"/>
            <a:ext cx="739276" cy="99048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17944" y="2352138"/>
            <a:ext cx="100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2" y="3559817"/>
            <a:ext cx="1173563" cy="1122869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1336075" y="3955010"/>
            <a:ext cx="743141" cy="669469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Decisão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032" y="5336782"/>
            <a:ext cx="5257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>
                <a:latin typeface="Calibri"/>
                <a:cs typeface="Calibri"/>
              </a:rPr>
              <a:t>Ataque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direto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ao</a:t>
            </a:r>
            <a:r>
              <a:rPr lang="en-US" sz="2600" dirty="0" smtClean="0">
                <a:latin typeface="Calibri"/>
                <a:cs typeface="Calibri"/>
              </a:rPr>
              <a:t> sensor de </a:t>
            </a:r>
            <a:r>
              <a:rPr lang="en-US" sz="2600" dirty="0" err="1" smtClean="0">
                <a:latin typeface="Calibri"/>
                <a:cs typeface="Calibri"/>
              </a:rPr>
              <a:t>biometria</a:t>
            </a:r>
            <a:endParaRPr lang="en-US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Textures with LBP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err="1" smtClean="0">
                <a:latin typeface="Calibri"/>
                <a:cs typeface="Calibri"/>
              </a:rPr>
              <a:t>r</a:t>
            </a:r>
            <a:r>
              <a:rPr lang="en-US" dirty="0" smtClean="0">
                <a:latin typeface="Calibri"/>
                <a:cs typeface="Calibri"/>
              </a:rPr>
              <a:t> M</a:t>
            </a:r>
            <a:r>
              <a:rPr lang="fi-FI" dirty="0" err="1" smtClean="0">
                <a:latin typeface="Calibri"/>
                <a:cs typeface="Calibri"/>
              </a:rPr>
              <a:t>ää</a:t>
            </a:r>
            <a:r>
              <a:rPr lang="en-US" dirty="0" err="1" smtClean="0">
                <a:latin typeface="Calibri"/>
                <a:cs typeface="Calibri"/>
              </a:rPr>
              <a:t>tt</a:t>
            </a:r>
            <a:r>
              <a:rPr lang="fi-FI" dirty="0" smtClean="0">
                <a:latin typeface="Calibri"/>
                <a:cs typeface="Calibri"/>
              </a:rPr>
              <a:t>ä</a:t>
            </a:r>
            <a:r>
              <a:rPr lang="en-US" dirty="0" smtClean="0">
                <a:latin typeface="Calibri"/>
                <a:cs typeface="Calibri"/>
              </a:rPr>
              <a:t> et al. (2011) </a:t>
            </a:r>
            <a:r>
              <a:rPr lang="en-US" dirty="0" err="1" smtClean="0">
                <a:latin typeface="Calibri"/>
                <a:cs typeface="Calibri"/>
              </a:rPr>
              <a:t>Chingovska</a:t>
            </a:r>
            <a:r>
              <a:rPr lang="en-US" dirty="0" smtClean="0">
                <a:latin typeface="Calibri"/>
                <a:cs typeface="Calibri"/>
              </a:rPr>
              <a:t> et al.(2012) </a:t>
            </a:r>
            <a:r>
              <a:rPr lang="en-US" dirty="0" err="1" smtClean="0">
                <a:latin typeface="Calibri"/>
                <a:cs typeface="Calibri"/>
              </a:rPr>
              <a:t>em</a:t>
            </a:r>
            <a:r>
              <a:rPr lang="en-US" dirty="0" smtClean="0">
                <a:latin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“Face Spoofing Detection From Single Images Using Micro-Texture Analysis” </a:t>
            </a:r>
          </a:p>
          <a:p>
            <a:pPr marL="0" indent="0">
              <a:buNone/>
            </a:pPr>
            <a:r>
              <a:rPr lang="en-US" sz="2000" b="1" dirty="0" smtClean="0">
                <a:latin typeface="Calibri"/>
                <a:cs typeface="Calibri"/>
              </a:rPr>
              <a:t>E</a:t>
            </a:r>
          </a:p>
          <a:p>
            <a:pPr marL="0" indent="0">
              <a:buNone/>
            </a:pPr>
            <a:r>
              <a:rPr lang="en-US" sz="2000" i="1" dirty="0" smtClean="0">
                <a:latin typeface="Calibri"/>
                <a:cs typeface="Calibri"/>
              </a:rPr>
              <a:t>“On the Effectiveness of Local Binary Patterns in Face Spoofing Detection”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Mídias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ataque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possuem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se </a:t>
            </a:r>
            <a:r>
              <a:rPr lang="en-US" dirty="0" err="1" smtClean="0"/>
              <a:t>comparados</a:t>
            </a:r>
            <a:r>
              <a:rPr lang="en-US" dirty="0" smtClean="0"/>
              <a:t> com faces </a:t>
            </a:r>
            <a:r>
              <a:rPr lang="en-US" dirty="0" err="1" smtClean="0"/>
              <a:t>reais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Screen Shot 2013-01-12 at 11.0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Screen Shot 2013-01-12 at 11.06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4" y="6573898"/>
            <a:ext cx="6085332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</a:t>
            </a:r>
            <a:r>
              <a:rPr lang="nl-NL" sz="1200" dirty="0"/>
              <a:t>/1.1.2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89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5335" y="1484784"/>
            <a:ext cx="5138747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Local </a:t>
            </a:r>
            <a:r>
              <a:rPr lang="en-US" dirty="0">
                <a:latin typeface="Calibri"/>
                <a:cs typeface="Calibri"/>
              </a:rPr>
              <a:t>Binary Pattern from Three Orthogonal </a:t>
            </a:r>
            <a:r>
              <a:rPr lang="en-US" dirty="0" smtClean="0">
                <a:latin typeface="Calibri"/>
                <a:cs typeface="Calibri"/>
              </a:rPr>
              <a:t>Planes</a:t>
            </a:r>
            <a:endParaRPr lang="en-US" b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pt-BR" dirty="0" smtClean="0">
                <a:latin typeface="Calibri"/>
                <a:cs typeface="Calibri"/>
              </a:rPr>
              <a:t>Textura e movimento são duas características importantes para detectar ataques de </a:t>
            </a:r>
            <a:r>
              <a:rPr lang="pt-BR" dirty="0" err="1" smtClean="0">
                <a:latin typeface="Calibri"/>
                <a:cs typeface="Calibri"/>
              </a:rPr>
              <a:t>spoofing</a:t>
            </a:r>
            <a:endParaRPr lang="pt-BR" dirty="0" smtClean="0"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73168" y="2585843"/>
            <a:ext cx="3897911" cy="2162585"/>
            <a:chOff x="1844003" y="3196756"/>
            <a:chExt cx="5105168" cy="2832373"/>
          </a:xfrm>
        </p:grpSpPr>
        <p:pic>
          <p:nvPicPr>
            <p:cNvPr id="6" name="Picture 5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003" y="3244381"/>
              <a:ext cx="5051425" cy="27847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8781" y="3196756"/>
              <a:ext cx="2710852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intersectando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>
                  <a:latin typeface="Calibri"/>
                  <a:cs typeface="Calibri"/>
                </a:rPr>
                <a:t>u</a:t>
              </a:r>
              <a:r>
                <a:rPr lang="en-US" sz="1400" dirty="0" smtClean="0">
                  <a:latin typeface="Calibri"/>
                  <a:cs typeface="Calibri"/>
                </a:rPr>
                <a:t>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29030" y="3567545"/>
              <a:ext cx="2420141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antispoofing.lbptop</a:t>
            </a:r>
            <a:r>
              <a:rPr lang="nl-NL" sz="1200" dirty="0"/>
              <a:t>/1.0.2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23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Avalia</a:t>
            </a:r>
            <a:r>
              <a:rPr lang="en-US" sz="3200" dirty="0" smtClean="0">
                <a:latin typeface="Calibri"/>
                <a:cs typeface="Calibri"/>
              </a:rPr>
              <a:t> a performance de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6" name="Can 65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an 66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69" name="Picture 6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0" name="Picture 6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1" name="Picture 70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2" name="Group 71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73" name="Picture 7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4" name="Picture 7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5" name="Picture 74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6" name="Group 75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77" name="Picture 7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8" name="Picture 7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9" name="Picture 78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80" name="Group 79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81" name="Picture 8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2" name="Picture 8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3" name="Picture 82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84" name="TextBox 83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837989" y="39179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5752575" y="2124303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5781111" y="4042465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4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/>
          <p:cNvSpPr/>
          <p:nvPr/>
        </p:nvSpPr>
        <p:spPr>
          <a:xfrm rot="2842235">
            <a:off x="5390528" y="2850332"/>
            <a:ext cx="2279285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18594753">
            <a:off x="5383325" y="3347115"/>
            <a:ext cx="2148718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Inter-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Procura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avaliar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possíveis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vieses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que</a:t>
            </a:r>
            <a:r>
              <a:rPr lang="en-US" sz="3200" dirty="0" smtClean="0">
                <a:latin typeface="Calibri"/>
                <a:cs typeface="Calibri"/>
              </a:rPr>
              <a:t> as bases de dados </a:t>
            </a:r>
            <a:r>
              <a:rPr lang="en-US" sz="3200" dirty="0" err="1" smtClean="0">
                <a:latin typeface="Calibri"/>
                <a:cs typeface="Calibri"/>
              </a:rPr>
              <a:t>podem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introduzir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866525" y="3999659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37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571867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6459" y="-37584"/>
            <a:ext cx="34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r>
              <a:rPr lang="en-US" dirty="0" smtClean="0"/>
              <a:t> Intra-test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368185"/>
              </p:ext>
            </p:extLst>
          </p:nvPr>
        </p:nvGraphicFramePr>
        <p:xfrm>
          <a:off x="602034" y="1897334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2789257"/>
                <a:gridCol w="1198203"/>
                <a:gridCol w="1217844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Estas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apresentam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capacidade</a:t>
            </a:r>
            <a:r>
              <a:rPr lang="en-US" sz="3200" dirty="0" smtClean="0">
                <a:latin typeface="Calibri"/>
                <a:cs typeface="Calibri"/>
              </a:rPr>
              <a:t> de </a:t>
            </a:r>
            <a:r>
              <a:rPr lang="en-US" sz="3200" dirty="0" err="1" smtClean="0">
                <a:latin typeface="Calibri"/>
                <a:cs typeface="Calibri"/>
              </a:rPr>
              <a:t>generalização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adequada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86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0876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42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900409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0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62572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37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smtClean="0"/>
              <a:t>Inter-</a:t>
            </a:r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3500" dirty="0" smtClean="0"/>
              <a:t>As bases de dados </a:t>
            </a:r>
            <a:r>
              <a:rPr lang="en-US" sz="3500" dirty="0" err="1" smtClean="0"/>
              <a:t>introduzem</a:t>
            </a:r>
            <a:r>
              <a:rPr lang="en-US" sz="3500" dirty="0" smtClean="0"/>
              <a:t> um forte </a:t>
            </a:r>
            <a:r>
              <a:rPr lang="en-US" sz="3500" dirty="0" err="1" smtClean="0"/>
              <a:t>viés</a:t>
            </a:r>
            <a:r>
              <a:rPr lang="en-US" sz="3500" dirty="0" smtClean="0"/>
              <a:t> </a:t>
            </a:r>
            <a:r>
              <a:rPr lang="en-US" sz="3500" dirty="0" err="1" smtClean="0"/>
              <a:t>nas</a:t>
            </a:r>
            <a:r>
              <a:rPr lang="en-US" sz="3500" dirty="0" smtClean="0"/>
              <a:t> </a:t>
            </a:r>
            <a:r>
              <a:rPr lang="en-US" sz="3500" dirty="0" err="1" smtClean="0"/>
              <a:t>contramedidas</a:t>
            </a:r>
            <a:endParaRPr lang="en-US" sz="3500" dirty="0">
              <a:latin typeface="Calibri"/>
              <a:cs typeface="Calibri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96052"/>
              </p:ext>
            </p:extLst>
          </p:nvPr>
        </p:nvGraphicFramePr>
        <p:xfrm>
          <a:off x="471631" y="1924193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386"/>
                <a:gridCol w="2047822"/>
                <a:gridCol w="2047822"/>
                <a:gridCol w="879699"/>
                <a:gridCol w="894119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</a:p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Calibração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65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Ataques</a:t>
            </a:r>
            <a:r>
              <a:rPr lang="en-US" dirty="0" smtClean="0"/>
              <a:t> de spoofing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mídia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Médica é suspeita de fraudar ponto com dedo de silicone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300" dirty="0" smtClean="0"/>
              <a:t>(</a:t>
            </a:r>
            <a:r>
              <a:rPr lang="pt-BR" sz="1300" dirty="0">
                <a:hlinkClick r:id="rId3"/>
              </a:rPr>
              <a:t>http://oglobo.globo.com/pais/medica-suspeita-de-fraudar-ponto-com-dedo-de-silicone-7802221</a:t>
            </a:r>
            <a:r>
              <a:rPr lang="pt-BR" sz="1300" dirty="0" smtClean="0"/>
              <a:t>)</a:t>
            </a:r>
          </a:p>
          <a:p>
            <a:endParaRPr lang="pt-BR" dirty="0"/>
          </a:p>
          <a:p>
            <a:r>
              <a:rPr lang="en-US" dirty="0"/>
              <a:t>Ice Cream Sandwich facial recognition </a:t>
            </a:r>
            <a:r>
              <a:rPr lang="en-US" dirty="0" smtClean="0"/>
              <a:t>cracked </a:t>
            </a:r>
          </a:p>
          <a:p>
            <a:pPr marL="109728" indent="0">
              <a:buNone/>
            </a:pPr>
            <a:r>
              <a:rPr lang="en-US" sz="1200" dirty="0" smtClean="0"/>
              <a:t>(</a:t>
            </a:r>
            <a:r>
              <a:rPr lang="pl-PL" sz="1200" dirty="0">
                <a:hlinkClick r:id="rId4"/>
              </a:rPr>
              <a:t>http://www.itproportal.com/2011/11/14/ice-cream-sandwich-facial-recognition-cracked/</a:t>
            </a:r>
            <a:r>
              <a:rPr lang="en-US" sz="1200" dirty="0" smtClean="0"/>
              <a:t>)</a:t>
            </a:r>
          </a:p>
          <a:p>
            <a:pPr marL="109728" indent="0">
              <a:buNone/>
            </a:pPr>
            <a:endParaRPr lang="en-US" sz="1200" dirty="0" smtClean="0"/>
          </a:p>
          <a:p>
            <a:pPr marL="109728" indent="0">
              <a:buNone/>
            </a:pPr>
            <a:endParaRPr lang="en-US" sz="1200" dirty="0"/>
          </a:p>
          <a:p>
            <a:pPr marL="109728" indent="0">
              <a:buNone/>
            </a:pPr>
            <a:endParaRPr lang="en-US" sz="1200" dirty="0" smtClean="0"/>
          </a:p>
          <a:p>
            <a:r>
              <a:rPr lang="en-US" dirty="0"/>
              <a:t>Researchers Hack Faces In Biometric Facial Authentication Systems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 smtClean="0"/>
              <a:t>(</a:t>
            </a:r>
            <a:r>
              <a:rPr lang="en-US" sz="1200" dirty="0">
                <a:hlinkClick r:id="rId5"/>
              </a:rPr>
              <a:t>http://www.darkreading.com/vulnerability/researchers-hack-faces-in-biometric-faci/213901113</a:t>
            </a:r>
            <a:r>
              <a:rPr lang="en-US" sz="1200" dirty="0" smtClean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55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4" name="Picture 3" descr="CASI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427">
            <a:off x="-46703" y="1445887"/>
            <a:ext cx="1811220" cy="222342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ASIA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06">
            <a:off x="1648984" y="1484619"/>
            <a:ext cx="2563195" cy="28981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ASIA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5923">
            <a:off x="70673" y="3612709"/>
            <a:ext cx="2406521" cy="285353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ASIA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124">
            <a:off x="2167967" y="4199922"/>
            <a:ext cx="1917600" cy="2491505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REPLAY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53">
            <a:off x="4572852" y="1492572"/>
            <a:ext cx="2377616" cy="211132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Screen Shot 2013-08-31 at 6.40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29">
            <a:off x="4196181" y="3842242"/>
            <a:ext cx="2957343" cy="259457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Screen Shot 2013-08-31 at 6.40.2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858">
            <a:off x="6903872" y="1671805"/>
            <a:ext cx="2394265" cy="255908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Screen Shot 2013-08-31 at 6.40.0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9693">
            <a:off x="5916745" y="3813518"/>
            <a:ext cx="2939047" cy="2786368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37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de </a:t>
            </a:r>
            <a:r>
              <a:rPr lang="en-US" dirty="0" err="1" smtClean="0"/>
              <a:t>captura</a:t>
            </a:r>
            <a:endParaRPr lang="en-US" dirty="0"/>
          </a:p>
        </p:txBody>
      </p:sp>
      <p:pic>
        <p:nvPicPr>
          <p:cNvPr id="4" name="Picture 3" descr="14_r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" y="1877738"/>
            <a:ext cx="27433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4_attack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1877738"/>
            <a:ext cx="27670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14_attack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1877738"/>
            <a:ext cx="2731450" cy="207350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 Shot 2013-07-17 at 6.47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3-07-17 at 6.46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4013343"/>
            <a:ext cx="2767001" cy="20382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Shot 2013-07-17 at 6.46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262687" y="2622299"/>
            <a:ext cx="1097987" cy="1143330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3608" y="4335598"/>
            <a:ext cx="1097987" cy="129049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0917" y="1952450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90917" y="4134544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20368" y="2047983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07529" y="4134242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2797"/>
              </p:ext>
            </p:extLst>
          </p:nvPr>
        </p:nvGraphicFramePr>
        <p:xfrm>
          <a:off x="1560792" y="2622299"/>
          <a:ext cx="5548960" cy="196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405"/>
                <a:gridCol w="1277309"/>
                <a:gridCol w="1298246"/>
              </a:tblGrid>
              <a:tr h="49063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0630"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19.63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51.13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53.09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26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 smtClean="0"/>
              <a:t>múltiplas</a:t>
            </a:r>
            <a:r>
              <a:rPr lang="en-US" dirty="0" smtClean="0"/>
              <a:t> </a:t>
            </a:r>
            <a:r>
              <a:rPr lang="en-US" dirty="0"/>
              <a:t>de bases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/>
              <a:t>Treinar</a:t>
            </a:r>
            <a:r>
              <a:rPr lang="en-US" sz="3200" dirty="0" smtClean="0"/>
              <a:t> as </a:t>
            </a:r>
            <a:r>
              <a:rPr lang="en-US" sz="3200" dirty="0" err="1" smtClean="0"/>
              <a:t>contramedidas</a:t>
            </a:r>
            <a:r>
              <a:rPr lang="en-US" sz="3200" dirty="0" smtClean="0"/>
              <a:t> com as </a:t>
            </a:r>
            <a:r>
              <a:rPr lang="en-US" sz="3200" dirty="0" err="1" smtClean="0"/>
              <a:t>duas</a:t>
            </a:r>
            <a:r>
              <a:rPr lang="en-US" sz="3200" dirty="0" smtClean="0"/>
              <a:t> bases de dados </a:t>
            </a:r>
            <a:r>
              <a:rPr lang="en-US" sz="3200" dirty="0" err="1" smtClean="0"/>
              <a:t>para</a:t>
            </a:r>
            <a:r>
              <a:rPr lang="en-US" sz="3200" dirty="0" smtClean="0"/>
              <a:t> se </a:t>
            </a:r>
            <a:r>
              <a:rPr lang="en-US" sz="3200" dirty="0" err="1" smtClean="0"/>
              <a:t>ter</a:t>
            </a:r>
            <a:r>
              <a:rPr lang="en-US" sz="3200" dirty="0" smtClean="0"/>
              <a:t> um </a:t>
            </a:r>
            <a:r>
              <a:rPr lang="en-US" sz="3200" dirty="0" err="1" smtClean="0"/>
              <a:t>modelo</a:t>
            </a:r>
            <a:r>
              <a:rPr lang="en-US" sz="3200" dirty="0" smtClean="0"/>
              <a:t> </a:t>
            </a:r>
            <a:r>
              <a:rPr lang="en-US" sz="3200" dirty="0" err="1" smtClean="0"/>
              <a:t>melhor</a:t>
            </a:r>
            <a:r>
              <a:rPr lang="en-US" sz="3200" dirty="0" smtClean="0"/>
              <a:t> </a:t>
            </a:r>
            <a:r>
              <a:rPr lang="en-US" sz="3200" dirty="0" err="1" smtClean="0"/>
              <a:t>treinado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5255" y="2926682"/>
            <a:ext cx="1984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err="1">
                <a:latin typeface="Calibri"/>
                <a:cs typeface="Calibri"/>
              </a:rPr>
              <a:t>n</a:t>
            </a:r>
            <a:r>
              <a:rPr lang="en-US" sz="2800" dirty="0" err="1" smtClean="0">
                <a:latin typeface="Calibri"/>
                <a:cs typeface="Calibri"/>
              </a:rPr>
              <a:t>ão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09950" y="1702633"/>
            <a:ext cx="5129654" cy="3230380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01516" y="2601475"/>
            <a:ext cx="1102407" cy="890565"/>
            <a:chOff x="982320" y="3162987"/>
            <a:chExt cx="1210501" cy="977887"/>
          </a:xfrm>
        </p:grpSpPr>
        <p:pic>
          <p:nvPicPr>
            <p:cNvPr id="38" name="Picture 37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9" name="Picture 3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3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1" name="Group 40"/>
          <p:cNvGrpSpPr/>
          <p:nvPr/>
        </p:nvGrpSpPr>
        <p:grpSpPr>
          <a:xfrm>
            <a:off x="894474" y="3705272"/>
            <a:ext cx="1009449" cy="961680"/>
            <a:chOff x="884958" y="4530286"/>
            <a:chExt cx="1108428" cy="1055975"/>
          </a:xfrm>
        </p:grpSpPr>
        <p:pic>
          <p:nvPicPr>
            <p:cNvPr id="42" name="Picture 41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4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4" name="Picture 4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Group 44"/>
          <p:cNvGrpSpPr/>
          <p:nvPr/>
        </p:nvGrpSpPr>
        <p:grpSpPr>
          <a:xfrm>
            <a:off x="2432803" y="3826305"/>
            <a:ext cx="741942" cy="735500"/>
            <a:chOff x="1233412" y="1340732"/>
            <a:chExt cx="3674414" cy="3703066"/>
          </a:xfrm>
        </p:grpSpPr>
        <p:pic>
          <p:nvPicPr>
            <p:cNvPr id="46" name="Picture 45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8" name="Picture 4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9" name="Group 48"/>
          <p:cNvGrpSpPr/>
          <p:nvPr/>
        </p:nvGrpSpPr>
        <p:grpSpPr>
          <a:xfrm>
            <a:off x="2427648" y="2862117"/>
            <a:ext cx="641456" cy="693589"/>
            <a:chOff x="3442963" y="3416403"/>
            <a:chExt cx="704353" cy="761598"/>
          </a:xfrm>
        </p:grpSpPr>
        <p:pic>
          <p:nvPicPr>
            <p:cNvPr id="50" name="Picture 49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1" name="Picture 5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2" name="Picture 5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3" name="TextBox 52"/>
          <p:cNvSpPr txBox="1"/>
          <p:nvPr/>
        </p:nvSpPr>
        <p:spPr>
          <a:xfrm>
            <a:off x="1876247" y="1693560"/>
            <a:ext cx="258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 + CASIA FASD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2011367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3224334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2011367" y="386446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3283575" y="38719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688820" y="2718296"/>
            <a:ext cx="1581082" cy="19346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751850" y="3196740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50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 smtClean="0"/>
              <a:t>múltiplas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Existe</a:t>
            </a:r>
            <a:r>
              <a:rPr lang="en-US" sz="3200" dirty="0" smtClean="0">
                <a:latin typeface="Calibri"/>
                <a:cs typeface="Calibri"/>
              </a:rPr>
              <a:t> um </a:t>
            </a:r>
            <a:r>
              <a:rPr lang="en-US" sz="3200" dirty="0" err="1" smtClean="0">
                <a:latin typeface="Calibri"/>
                <a:cs typeface="Calibri"/>
              </a:rPr>
              <a:t>viés</a:t>
            </a:r>
            <a:r>
              <a:rPr lang="en-US" sz="3200" dirty="0" smtClean="0">
                <a:latin typeface="Calibri"/>
                <a:cs typeface="Calibri"/>
              </a:rPr>
              <a:t> forte </a:t>
            </a:r>
            <a:r>
              <a:rPr lang="en-US" sz="3200" dirty="0" err="1" smtClean="0">
                <a:latin typeface="Calibri"/>
                <a:cs typeface="Calibri"/>
              </a:rPr>
              <a:t>para</a:t>
            </a:r>
            <a:r>
              <a:rPr lang="en-US" sz="3200" dirty="0" smtClean="0">
                <a:latin typeface="Calibri"/>
                <a:cs typeface="Calibri"/>
              </a:rPr>
              <a:t> a base de dados Replay Attack</a:t>
            </a:r>
            <a:endParaRPr lang="en-US" sz="3200" dirty="0">
              <a:latin typeface="Calibri"/>
              <a:cs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33446"/>
              </p:ext>
            </p:extLst>
          </p:nvPr>
        </p:nvGraphicFramePr>
        <p:xfrm>
          <a:off x="8334738" y="3407145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608271"/>
              </p:ext>
            </p:extLst>
          </p:nvPr>
        </p:nvGraphicFramePr>
        <p:xfrm>
          <a:off x="630890" y="1768765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1987970"/>
                <a:gridCol w="1632857"/>
                <a:gridCol w="1584477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12.18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43.20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20.45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19.07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45.92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14.29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42.04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Fusão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da </a:t>
            </a:r>
            <a:r>
              <a:rPr lang="en-US" dirty="0" err="1" smtClean="0"/>
              <a:t>pontuação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pt-BR" sz="3200" dirty="0" smtClean="0">
                <a:latin typeface="Calibri"/>
                <a:cs typeface="Calibri"/>
              </a:rPr>
              <a:t>Treinar cada contramedida isoladamente com uma base de dados e fundir as pontuações</a:t>
            </a:r>
            <a:endParaRPr lang="pt-BR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55874" y="2964392"/>
            <a:ext cx="1788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err="1">
                <a:latin typeface="Calibri"/>
                <a:cs typeface="Calibri"/>
              </a:rPr>
              <a:t>n</a:t>
            </a:r>
            <a:r>
              <a:rPr lang="en-US" sz="2800" dirty="0" err="1" smtClean="0">
                <a:latin typeface="Calibri"/>
                <a:cs typeface="Calibri"/>
              </a:rPr>
              <a:t>ão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0" name="Or 49"/>
          <p:cNvSpPr/>
          <p:nvPr/>
        </p:nvSpPr>
        <p:spPr>
          <a:xfrm>
            <a:off x="6267028" y="3114138"/>
            <a:ext cx="612648" cy="612648"/>
          </a:xfrm>
          <a:prstGeom prst="flowChartOr">
            <a:avLst/>
          </a:prstGeom>
          <a:solidFill>
            <a:srgbClr val="517DB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ent-Up Arrow 50"/>
          <p:cNvSpPr/>
          <p:nvPr/>
        </p:nvSpPr>
        <p:spPr>
          <a:xfrm flipV="1">
            <a:off x="5722005" y="2165076"/>
            <a:ext cx="1076807" cy="861820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ent-Up Arrow 55"/>
          <p:cNvSpPr/>
          <p:nvPr/>
        </p:nvSpPr>
        <p:spPr>
          <a:xfrm>
            <a:off x="5788546" y="3809672"/>
            <a:ext cx="1013434" cy="843865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6926231" y="3089906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788546" y="1660533"/>
            <a:ext cx="199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alibri"/>
                <a:cs typeface="Calibri"/>
              </a:rPr>
              <a:t>P</a:t>
            </a:r>
            <a:r>
              <a:rPr lang="en-US" sz="2800" dirty="0" err="1" smtClean="0">
                <a:latin typeface="Calibri"/>
                <a:cs typeface="Calibri"/>
              </a:rPr>
              <a:t>ontua</a:t>
            </a:r>
            <a:r>
              <a:rPr lang="en-US" sz="2800" dirty="0" err="1" smtClean="0">
                <a:latin typeface="Calibri"/>
                <a:cs typeface="Calibri"/>
              </a:rPr>
              <a:t>ção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88546" y="4691791"/>
            <a:ext cx="185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/>
                <a:cs typeface="Calibri"/>
              </a:rPr>
              <a:t>Pontua</a:t>
            </a:r>
            <a:r>
              <a:rPr lang="en-US" sz="2800" dirty="0" err="1" smtClean="0">
                <a:latin typeface="Calibri"/>
                <a:cs typeface="Calibri"/>
              </a:rPr>
              <a:t>ção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pt-BR" dirty="0" err="1" smtClean="0">
                <a:latin typeface="Calibri"/>
                <a:cs typeface="Calibri"/>
              </a:rPr>
              <a:t>Q-Statistic</a:t>
            </a:r>
            <a:r>
              <a:rPr lang="pt-BR" dirty="0" smtClean="0">
                <a:latin typeface="Calibri"/>
                <a:cs typeface="Calibri"/>
              </a:rPr>
              <a:t> avalia o grau de independência entre classificadores (</a:t>
            </a:r>
            <a:r>
              <a:rPr lang="pt-BR" dirty="0" err="1" smtClean="0">
                <a:latin typeface="Calibri"/>
                <a:cs typeface="Calibri"/>
              </a:rPr>
              <a:t>Kulcheva</a:t>
            </a:r>
            <a:r>
              <a:rPr lang="pt-BR" dirty="0" smtClean="0">
                <a:latin typeface="Calibri"/>
                <a:cs typeface="Calibri"/>
              </a:rPr>
              <a:t> &amp; Whitaker, 2003)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28914"/>
              </p:ext>
            </p:extLst>
          </p:nvPr>
        </p:nvGraphicFramePr>
        <p:xfrm>
          <a:off x="54229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29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QStatisti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7" y="2831058"/>
            <a:ext cx="4293765" cy="1084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687" y="6262317"/>
            <a:ext cx="43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-1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52600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6426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2302" y="4992378"/>
            <a:ext cx="3420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similares</a:t>
            </a:r>
            <a:r>
              <a:rPr lang="en-US" sz="2400" b="1" dirty="0">
                <a:latin typeface="Calibri"/>
                <a:cs typeface="Calibri"/>
              </a:rPr>
              <a:t>;</a:t>
            </a:r>
            <a:endParaRPr lang="en-US" sz="2400" b="1" dirty="0" smtClean="0">
              <a:latin typeface="Calibri"/>
              <a:cs typeface="Calibri"/>
            </a:endParaRPr>
          </a:p>
          <a:p>
            <a:pPr algn="ctr"/>
            <a:r>
              <a:rPr lang="en-US" sz="2400" b="1" dirty="0" err="1">
                <a:latin typeface="Calibri"/>
                <a:cs typeface="Calibri"/>
              </a:rPr>
              <a:t>s</a:t>
            </a:r>
            <a:r>
              <a:rPr lang="en-US" sz="2400" b="1" dirty="0" err="1" smtClean="0">
                <a:latin typeface="Calibri"/>
                <a:cs typeface="Calibri"/>
              </a:rPr>
              <a:t>em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ganho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87066" y="5034307"/>
            <a:ext cx="3281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opostas</a:t>
            </a:r>
            <a:r>
              <a:rPr lang="en-US" sz="2400" b="1" dirty="0">
                <a:latin typeface="Calibri"/>
                <a:cs typeface="Calibri"/>
              </a:rPr>
              <a:t>;</a:t>
            </a:r>
            <a:endParaRPr lang="en-US" sz="2400" b="1" dirty="0" smtClean="0">
              <a:latin typeface="Calibri"/>
              <a:cs typeface="Calibri"/>
            </a:endParaRPr>
          </a:p>
          <a:p>
            <a:pPr algn="ctr"/>
            <a:r>
              <a:rPr lang="en-US" sz="2400" b="1" dirty="0">
                <a:latin typeface="Calibri"/>
                <a:cs typeface="Calibri"/>
              </a:rPr>
              <a:t>c</a:t>
            </a:r>
            <a:r>
              <a:rPr lang="en-US" sz="2400" b="1" dirty="0" smtClean="0">
                <a:latin typeface="Calibri"/>
                <a:cs typeface="Calibri"/>
              </a:rPr>
              <a:t>om </a:t>
            </a:r>
            <a:r>
              <a:rPr lang="en-US" sz="2400" b="1" dirty="0" err="1" smtClean="0">
                <a:latin typeface="Calibri"/>
                <a:cs typeface="Calibri"/>
              </a:rPr>
              <a:t>perda</a:t>
            </a:r>
            <a:endParaRPr lang="en-US" sz="2400" b="1" dirty="0" smtClean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37942" y="5334952"/>
            <a:ext cx="159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/>
                <a:cs typeface="Calibri"/>
              </a:rPr>
              <a:t>c</a:t>
            </a:r>
            <a:r>
              <a:rPr lang="en-US" sz="2400" b="1" dirty="0" smtClean="0">
                <a:latin typeface="Calibri"/>
                <a:cs typeface="Calibri"/>
              </a:rPr>
              <a:t>om </a:t>
            </a:r>
            <a:r>
              <a:rPr lang="en-US" sz="2400" b="1" dirty="0" err="1" smtClean="0">
                <a:latin typeface="Calibri"/>
                <a:cs typeface="Calibri"/>
              </a:rPr>
              <a:t>ganho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02441" y="5909139"/>
            <a:ext cx="7090817" cy="353178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  <a:gs pos="48000">
                <a:srgbClr val="3366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36426" y="2710942"/>
            <a:ext cx="4702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N11 – Ambas as contramedidas classificam corretamente a mesma amostra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N00 – Ambas as contramedidas não classificam corretamente a mesma amostra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N01 e N10 – Ambas as contramedidas apresentam respostas diferentes para uma mesma amostra</a:t>
            </a:r>
            <a:endParaRPr lang="pt-BR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48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413410"/>
              </p:ext>
            </p:extLst>
          </p:nvPr>
        </p:nvGraphicFramePr>
        <p:xfrm>
          <a:off x="307153" y="1816429"/>
          <a:ext cx="7188592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047"/>
                <a:gridCol w="1691249"/>
                <a:gridCol w="1033467"/>
                <a:gridCol w="1145529"/>
                <a:gridCol w="1332300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R,C</a:t>
                      </a:r>
                      <a:endParaRPr lang="en-US" sz="13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13.71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12.39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32.08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19.69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21.66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47.16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23.16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26.04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38.18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" name="Line Callout 1 (Accent Bar) 19"/>
          <p:cNvSpPr/>
          <p:nvPr/>
        </p:nvSpPr>
        <p:spPr>
          <a:xfrm>
            <a:off x="7797946" y="1989482"/>
            <a:ext cx="770498" cy="881107"/>
          </a:xfrm>
          <a:prstGeom prst="accentCallout1">
            <a:avLst/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74758"/>
              </p:ext>
            </p:extLst>
          </p:nvPr>
        </p:nvGraphicFramePr>
        <p:xfrm>
          <a:off x="7843061" y="2021001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Line Callout 1 (Accent Bar) 21"/>
          <p:cNvSpPr/>
          <p:nvPr/>
        </p:nvSpPr>
        <p:spPr>
          <a:xfrm>
            <a:off x="7850813" y="4628966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5169"/>
              <a:gd name="adj4" fmla="val -40087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HeroicExtremeLeftFacing"/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23" name="Line Callout 1 (Accent Bar) 22"/>
          <p:cNvSpPr/>
          <p:nvPr/>
        </p:nvSpPr>
        <p:spPr>
          <a:xfrm>
            <a:off x="7898144" y="3349308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49634"/>
              <a:gd name="adj4" fmla="val -45348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71874"/>
              </p:ext>
            </p:extLst>
          </p:nvPr>
        </p:nvGraphicFramePr>
        <p:xfrm>
          <a:off x="7933687" y="3412140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857608" y="2396260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51011" y="3791577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6310"/>
              </p:ext>
            </p:extLst>
          </p:nvPr>
        </p:nvGraphicFramePr>
        <p:xfrm>
          <a:off x="7885802" y="4689428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903126" y="5068865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35388" y="-37584"/>
            <a:ext cx="3420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Avaliação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2797" y="5405002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Combinação</a:t>
            </a:r>
            <a:r>
              <a:rPr lang="en-US" sz="3200" dirty="0" smtClean="0">
                <a:latin typeface="Calibri"/>
                <a:cs typeface="Calibri"/>
              </a:rPr>
              <a:t> de boas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e </a:t>
            </a:r>
            <a:r>
              <a:rPr lang="en-US" sz="3200" dirty="0" err="1" smtClean="0">
                <a:latin typeface="Calibri"/>
                <a:cs typeface="Calibri"/>
              </a:rPr>
              <a:t>não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correlacionadas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ganho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classificação</a:t>
            </a:r>
            <a:endParaRPr lang="en-US" sz="3200" dirty="0" smtClean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00" y="6552952"/>
            <a:ext cx="8099577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antispoofing.crossdatabase</a:t>
            </a:r>
            <a:r>
              <a:rPr lang="en-US" sz="1200" dirty="0"/>
              <a:t>/1.0.1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4719" y="1447097"/>
            <a:ext cx="12875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alibri"/>
                <a:cs typeface="Calibri"/>
              </a:rPr>
              <a:t>Intra-test</a:t>
            </a:r>
            <a:endParaRPr lang="en-US" sz="2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75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Conclusões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94965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/>
            <a:r>
              <a:rPr lang="pt-BR" dirty="0" smtClean="0"/>
              <a:t>Apresentada uma contramedida eficiente para detecção de ataques de </a:t>
            </a:r>
            <a:r>
              <a:rPr lang="pt-BR" dirty="0" err="1" smtClean="0"/>
              <a:t>spoofing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Bases de dados disponíveis na literatura introduzem um forte viés nas contramedidas do estado da arte</a:t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Duas estratégias foram apresentadas para lidar com estes vieses</a:t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Combinação de contramedidas boas e não correlacionadas garantem bons resultados</a:t>
            </a:r>
          </a:p>
          <a:p>
            <a:pPr marL="0" indent="0">
              <a:buNone/>
            </a:pPr>
            <a:endParaRPr lang="pt-BR" dirty="0" smtClean="0"/>
          </a:p>
          <a:p>
            <a:pPr marL="457200" indent="-457200"/>
            <a:r>
              <a:rPr lang="x-none" dirty="0" smtClean="0"/>
              <a:t>Os resultados desta pesquisa são reproduzíveis</a:t>
            </a:r>
            <a:endParaRPr lang="pt-BR" dirty="0" smtClean="0"/>
          </a:p>
          <a:p>
            <a:pPr marL="457200" indent="-457200"/>
            <a:endParaRPr lang="pt-BR" dirty="0" smtClean="0"/>
          </a:p>
          <a:p>
            <a:pPr marL="457200" indent="-457200"/>
            <a:r>
              <a:rPr lang="pt-BR" dirty="0" smtClean="0"/>
              <a:t>Há poucas bases de dados tratando do problema na literatura</a:t>
            </a:r>
          </a:p>
          <a:p>
            <a:pPr marL="0" indent="0">
              <a:buNone/>
            </a:pP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498879" y="-37584"/>
            <a:ext cx="135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smtClean="0"/>
              <a:t>Spoofing </a:t>
            </a:r>
            <a:r>
              <a:rPr lang="en-US" sz="5200" dirty="0" err="1" smtClean="0"/>
              <a:t>em</a:t>
            </a:r>
            <a:r>
              <a:rPr lang="en-US" sz="5200" dirty="0" smtClean="0"/>
              <a:t> </a:t>
            </a:r>
            <a:r>
              <a:rPr lang="en-US" sz="5200" dirty="0" err="1" smtClean="0"/>
              <a:t>autenticação</a:t>
            </a:r>
            <a:r>
              <a:rPr lang="en-US" sz="5200" dirty="0" smtClean="0"/>
              <a:t> de faces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4986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Spooofing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oof-attack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75" y="3343286"/>
            <a:ext cx="3990165" cy="287118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spoofing-ho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" y="1965662"/>
            <a:ext cx="4395706" cy="2452417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flipH="1">
            <a:off x="-20866" y="6611779"/>
            <a:ext cx="3868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The Simpsons, FOX™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57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quantidade</a:t>
            </a:r>
            <a:r>
              <a:rPr lang="en-US" dirty="0" smtClean="0"/>
              <a:t> de dados </a:t>
            </a:r>
            <a:r>
              <a:rPr lang="en-US" dirty="0" err="1" smtClean="0"/>
              <a:t>multimídia</a:t>
            </a:r>
            <a:r>
              <a:rPr lang="en-US" dirty="0" smtClean="0"/>
              <a:t> </a:t>
            </a:r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5" name="Picture 4" descr="facebook-bur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568128"/>
            <a:ext cx="7557025" cy="4791476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35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001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19940</TotalTime>
  <Words>2818</Words>
  <Application>Microsoft Macintosh PowerPoint</Application>
  <PresentationFormat>On-screen Show (4:3)</PresentationFormat>
  <Paragraphs>884</Paragraphs>
  <Slides>60</Slides>
  <Notes>40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NILC-template</vt:lpstr>
      <vt:lpstr>Equation</vt:lpstr>
      <vt:lpstr>A Comparative Study of Countermeasures to Detect Spoofing Attacks in Face Authentication Systems</vt:lpstr>
      <vt:lpstr>Roteiro</vt:lpstr>
      <vt:lpstr>Biometria</vt:lpstr>
      <vt:lpstr>Biometria</vt:lpstr>
      <vt:lpstr>Ataques de spoofing na mídia</vt:lpstr>
      <vt:lpstr>PowerPoint Presentation</vt:lpstr>
      <vt:lpstr>Spooofing em autenticação de faces</vt:lpstr>
      <vt:lpstr>Há uma grande quantidade de dados multimídia disponível na WEB</vt:lpstr>
      <vt:lpstr>Spoofing em autenticação de face</vt:lpstr>
      <vt:lpstr>Spoofing em autenticação de face</vt:lpstr>
      <vt:lpstr>Presença de vitalidade</vt:lpstr>
      <vt:lpstr>Características da cena</vt:lpstr>
      <vt:lpstr>Discrepância da qualidade da imagem</vt:lpstr>
      <vt:lpstr>Bases de dados</vt:lpstr>
      <vt:lpstr>Bases de dados</vt:lpstr>
      <vt:lpstr>Bases de dados</vt:lpstr>
      <vt:lpstr>Bases de dados</vt:lpstr>
      <vt:lpstr>PowerPoint Presentation</vt:lpstr>
      <vt:lpstr>Contribuições</vt:lpstr>
      <vt:lpstr>PowerPoint Presentation</vt:lpstr>
      <vt:lpstr>Inspiração</vt:lpstr>
      <vt:lpstr>Inspiração</vt:lpstr>
      <vt:lpstr>Local Binary Patterns from Three Orthogonal Planes</vt:lpstr>
      <vt:lpstr>Hiperparâmetros</vt:lpstr>
      <vt:lpstr>Estratégia multiresolução</vt:lpstr>
      <vt:lpstr>Bases de dados avaliadas</vt:lpstr>
      <vt:lpstr>Medida de desempenho</vt:lpstr>
      <vt:lpstr>Importância de cada plano LBP-TOP</vt:lpstr>
      <vt:lpstr>Avaliação de diferentes classificadores</vt:lpstr>
      <vt:lpstr>Avaliação de diferentes operadores</vt:lpstr>
      <vt:lpstr>Multiresolução vs resolução simples</vt:lpstr>
      <vt:lpstr>Acesso em vídeos</vt:lpstr>
      <vt:lpstr>Resultados finais</vt:lpstr>
      <vt:lpstr>The 2nd Competition on Counter Measures to 2D Face Spoofing Attacks</vt:lpstr>
      <vt:lpstr>PowerPoint Presentation</vt:lpstr>
      <vt:lpstr>Objetivos</vt:lpstr>
      <vt:lpstr>Recursos</vt:lpstr>
      <vt:lpstr>Correlação de movimento</vt:lpstr>
      <vt:lpstr>Piscadela</vt:lpstr>
      <vt:lpstr>Textures with LBP</vt:lpstr>
      <vt:lpstr>Texturas dinâmicas com LBP-TOP</vt:lpstr>
      <vt:lpstr>Protocolo Intra-test</vt:lpstr>
      <vt:lpstr>Protocolo Inter-test</vt:lpstr>
      <vt:lpstr>Medidas de desempenho</vt:lpstr>
      <vt:lpstr>Resultados protocolo Intra-test</vt:lpstr>
      <vt:lpstr>Resultados protocolo Intra-test</vt:lpstr>
      <vt:lpstr>Resultados protocolo Intra-test</vt:lpstr>
      <vt:lpstr>Resultados protocolo Intra-test</vt:lpstr>
      <vt:lpstr>Resultados protocolo Inter-test</vt:lpstr>
      <vt:lpstr>Viés nos ataques</vt:lpstr>
      <vt:lpstr>Viés de captura</vt:lpstr>
      <vt:lpstr>Combinação de múltiplas de bases de dados</vt:lpstr>
      <vt:lpstr>Combinação de múltiplas de bases de dados</vt:lpstr>
      <vt:lpstr>Fusão no nível da pontuação</vt:lpstr>
      <vt:lpstr>Fusão no nível da pontuação</vt:lpstr>
      <vt:lpstr>Fusão no nível da pontuação</vt:lpstr>
      <vt:lpstr>PowerPoint Presentation</vt:lpstr>
      <vt:lpstr>Conclusões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392</cp:revision>
  <dcterms:created xsi:type="dcterms:W3CDTF">2013-01-24T13:34:49Z</dcterms:created>
  <dcterms:modified xsi:type="dcterms:W3CDTF">2013-09-08T21:55:50Z</dcterms:modified>
</cp:coreProperties>
</file>